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sldIdLst>
    <p:sldId id="259" r:id="rId2"/>
    <p:sldId id="272" r:id="rId3"/>
    <p:sldId id="280" r:id="rId4"/>
    <p:sldId id="281" r:id="rId5"/>
    <p:sldId id="277" r:id="rId6"/>
    <p:sldId id="275" r:id="rId7"/>
    <p:sldId id="276" r:id="rId8"/>
    <p:sldId id="278" r:id="rId9"/>
    <p:sldId id="282" r:id="rId10"/>
    <p:sldId id="284" r:id="rId11"/>
    <p:sldId id="285" r:id="rId12"/>
    <p:sldId id="260" r:id="rId13"/>
    <p:sldId id="286" r:id="rId14"/>
    <p:sldId id="262" r:id="rId15"/>
    <p:sldId id="287" r:id="rId16"/>
    <p:sldId id="269" r:id="rId17"/>
    <p:sldId id="288" r:id="rId18"/>
    <p:sldId id="289" r:id="rId19"/>
    <p:sldId id="266" r:id="rId20"/>
    <p:sldId id="290" r:id="rId21"/>
    <p:sldId id="291" r:id="rId22"/>
    <p:sldId id="292" r:id="rId23"/>
    <p:sldId id="29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6C3DC-69E2-F24B-9EB1-1E9704B8CE37}" type="datetimeFigureOut">
              <a:rPr lang="en-US" smtClean="0">
                <a:solidFill>
                  <a:srgbClr val="4E5B6F">
                    <a:tint val="60000"/>
                    <a:satMod val="155000"/>
                  </a:srgbClr>
                </a:solidFill>
              </a:rPr>
              <a:pPr/>
              <a:t>4/8/14</a:t>
            </a:fld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8AB4C3-A155-6A45-BE75-D643B949F1CA}" type="slidenum">
              <a:rPr lang="en-US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6C3DC-69E2-F24B-9EB1-1E9704B8CE37}" type="datetimeFigureOut">
              <a:rPr lang="en-US" smtClean="0">
                <a:solidFill>
                  <a:srgbClr val="4E5B6F">
                    <a:tint val="60000"/>
                    <a:satMod val="155000"/>
                  </a:srgbClr>
                </a:solidFill>
              </a:rPr>
              <a:pPr/>
              <a:t>4/8/14</a:t>
            </a:fld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AB4C3-A155-6A45-BE75-D643B949F1CA}" type="slidenum">
              <a:rPr lang="en-US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6C3DC-69E2-F24B-9EB1-1E9704B8CE37}" type="datetimeFigureOut">
              <a:rPr lang="en-US" smtClean="0">
                <a:solidFill>
                  <a:srgbClr val="4E5B6F">
                    <a:tint val="60000"/>
                    <a:satMod val="155000"/>
                  </a:srgbClr>
                </a:solidFill>
              </a:rPr>
              <a:pPr/>
              <a:t>4/8/14</a:t>
            </a:fld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AB4C3-A155-6A45-BE75-D643B949F1CA}" type="slidenum">
              <a:rPr lang="en-US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C46C3DC-69E2-F24B-9EB1-1E9704B8CE37}" type="datetimeFigureOut">
              <a:rPr lang="en-US" smtClean="0">
                <a:solidFill>
                  <a:srgbClr val="4E5B6F">
                    <a:tint val="60000"/>
                    <a:satMod val="155000"/>
                  </a:srgbClr>
                </a:solidFill>
              </a:rPr>
              <a:pPr/>
              <a:t>4/8/14</a:t>
            </a:fld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A8AB4C3-A155-6A45-BE75-D643B949F1CA}" type="slidenum">
              <a:rPr lang="en-US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6C3DC-69E2-F24B-9EB1-1E9704B8CE37}" type="datetimeFigureOut">
              <a:rPr lang="en-US" smtClean="0">
                <a:solidFill>
                  <a:srgbClr val="4E5B6F">
                    <a:tint val="60000"/>
                    <a:satMod val="155000"/>
                  </a:srgbClr>
                </a:solidFill>
              </a:rPr>
              <a:pPr/>
              <a:t>4/8/14</a:t>
            </a:fld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AB4C3-A155-6A45-BE75-D643B949F1CA}" type="slidenum">
              <a:rPr lang="en-US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6C3DC-69E2-F24B-9EB1-1E9704B8CE37}" type="datetimeFigureOut">
              <a:rPr lang="en-US" smtClean="0">
                <a:solidFill>
                  <a:srgbClr val="4E5B6F">
                    <a:tint val="60000"/>
                    <a:satMod val="155000"/>
                  </a:srgbClr>
                </a:solidFill>
              </a:rPr>
              <a:pPr/>
              <a:t>4/8/14</a:t>
            </a:fld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AB4C3-A155-6A45-BE75-D643B949F1CA}" type="slidenum">
              <a:rPr lang="en-US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AB4C3-A155-6A45-BE75-D643B949F1CA}" type="slidenum">
              <a:rPr lang="en-US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6C3DC-69E2-F24B-9EB1-1E9704B8CE37}" type="datetimeFigureOut">
              <a:rPr lang="en-US" smtClean="0">
                <a:solidFill>
                  <a:srgbClr val="4E5B6F">
                    <a:tint val="60000"/>
                    <a:satMod val="155000"/>
                  </a:srgbClr>
                </a:solidFill>
              </a:rPr>
              <a:pPr/>
              <a:t>4/8/14</a:t>
            </a:fld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6C3DC-69E2-F24B-9EB1-1E9704B8CE37}" type="datetimeFigureOut">
              <a:rPr lang="en-US" smtClean="0">
                <a:solidFill>
                  <a:srgbClr val="4E5B6F">
                    <a:tint val="60000"/>
                    <a:satMod val="155000"/>
                  </a:srgbClr>
                </a:solidFill>
              </a:rPr>
              <a:pPr/>
              <a:t>4/8/14</a:t>
            </a:fld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AB4C3-A155-6A45-BE75-D643B949F1CA}" type="slidenum">
              <a:rPr lang="en-US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6C3DC-69E2-F24B-9EB1-1E9704B8CE37}" type="datetimeFigureOut">
              <a:rPr lang="en-US" smtClean="0">
                <a:solidFill>
                  <a:srgbClr val="4E5B6F">
                    <a:tint val="60000"/>
                    <a:satMod val="155000"/>
                  </a:srgbClr>
                </a:solidFill>
              </a:rPr>
              <a:pPr/>
              <a:t>4/8/14</a:t>
            </a:fld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AB4C3-A155-6A45-BE75-D643B949F1CA}" type="slidenum">
              <a:rPr lang="en-US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C46C3DC-69E2-F24B-9EB1-1E9704B8CE37}" type="datetimeFigureOut">
              <a:rPr lang="en-US" smtClean="0">
                <a:solidFill>
                  <a:srgbClr val="4E5B6F">
                    <a:tint val="60000"/>
                    <a:satMod val="155000"/>
                  </a:srgbClr>
                </a:solidFill>
              </a:rPr>
              <a:pPr/>
              <a:t>4/8/14</a:t>
            </a:fld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A8AB4C3-A155-6A45-BE75-D643B949F1CA}" type="slidenum">
              <a:rPr lang="en-US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6C3DC-69E2-F24B-9EB1-1E9704B8CE37}" type="datetimeFigureOut">
              <a:rPr lang="en-US" smtClean="0">
                <a:solidFill>
                  <a:srgbClr val="4E5B6F">
                    <a:tint val="60000"/>
                    <a:satMod val="155000"/>
                  </a:srgbClr>
                </a:solidFill>
              </a:rPr>
              <a:pPr/>
              <a:t>4/8/14</a:t>
            </a:fld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8AB4C3-A155-6A45-BE75-D643B949F1CA}" type="slidenum">
              <a:rPr lang="en-US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defTabSz="457200"/>
            <a:fld id="{FC46C3DC-69E2-F24B-9EB1-1E9704B8CE37}" type="datetimeFigureOut">
              <a:rPr lang="en-US" smtClean="0">
                <a:solidFill>
                  <a:srgbClr val="4E5B6F">
                    <a:tint val="60000"/>
                    <a:satMod val="155000"/>
                  </a:srgbClr>
                </a:solidFill>
              </a:rPr>
              <a:pPr defTabSz="457200"/>
              <a:t>4/8/14</a:t>
            </a:fld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defTabSz="457200"/>
            <a:endParaRPr lang="en-US">
              <a:solidFill>
                <a:srgbClr val="4E5B6F">
                  <a:tint val="60000"/>
                  <a:satMod val="155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defTabSz="457200"/>
            <a:fld id="{0A8AB4C3-A155-6A45-BE75-D643B949F1CA}" type="slidenum">
              <a:rPr lang="en-US" smtClean="0">
                <a:solidFill>
                  <a:srgbClr val="D6ECFF">
                    <a:shade val="90000"/>
                  </a:srgbClr>
                </a:solidFill>
              </a:rPr>
              <a:pPr defTabSz="457200"/>
              <a:t>‹#›</a:t>
            </a:fld>
            <a:endParaRPr lang="en-US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b="1" dirty="0" smtClean="0"/>
              <a:t>Harry Potter Genetics</a:t>
            </a:r>
            <a:endParaRPr lang="en-US" sz="3200" b="1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err="1" smtClean="0"/>
              <a:t>Punnett</a:t>
            </a:r>
            <a:r>
              <a:rPr lang="en-US" sz="5400" dirty="0" smtClean="0"/>
              <a:t> Square Practice</a:t>
            </a:r>
            <a:endParaRPr lang="en-US" sz="5400" dirty="0"/>
          </a:p>
        </p:txBody>
      </p:sp>
      <p:pic>
        <p:nvPicPr>
          <p:cNvPr id="1026" name="Picture 2" descr="https://encrypted-tbn0.gstatic.com/images?q=tbn:ANd9GcT7RFrLcdrEXvtKT2Wi5_KyrpKM_2tzkErRSIX3gsarjPlygaq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419600"/>
            <a:ext cx="2895600" cy="19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2057400"/>
            <a:ext cx="8686800" cy="4115117"/>
          </a:xfrm>
        </p:spPr>
        <p:txBody>
          <a:bodyPr>
            <a:noAutofit/>
          </a:bodyPr>
          <a:lstStyle/>
          <a:p>
            <a:pPr marL="457200" indent="-457200">
              <a:buSzPct val="100000"/>
              <a:buNone/>
            </a:pPr>
            <a:r>
              <a:rPr lang="en-US" sz="3200" dirty="0" smtClean="0"/>
              <a:t>Molly and Arthur </a:t>
            </a:r>
            <a:r>
              <a:rPr lang="en-US" sz="3200" dirty="0" err="1" smtClean="0"/>
              <a:t>Weasley</a:t>
            </a:r>
            <a:r>
              <a:rPr lang="en-US" sz="3200" dirty="0" smtClean="0"/>
              <a:t> both have red hair. </a:t>
            </a:r>
          </a:p>
          <a:p>
            <a:pPr marL="457200" indent="-457200">
              <a:buSzPct val="100000"/>
              <a:buNone/>
            </a:pPr>
            <a:endParaRPr lang="en-US" sz="1600" dirty="0" smtClean="0"/>
          </a:p>
          <a:p>
            <a:pPr marL="457200" indent="-457200">
              <a:buSzPct val="100000"/>
              <a:buNone/>
            </a:pPr>
            <a:endParaRPr lang="en-US" sz="900" dirty="0" smtClean="0"/>
          </a:p>
          <a:p>
            <a:pPr marL="457200" indent="-457200">
              <a:buSzPct val="100000"/>
              <a:buNone/>
            </a:pPr>
            <a:r>
              <a:rPr lang="en-US" sz="3200" dirty="0" smtClean="0"/>
              <a:t>	</a:t>
            </a:r>
          </a:p>
          <a:p>
            <a:pPr marL="457200" indent="-457200">
              <a:buNone/>
            </a:pPr>
            <a:r>
              <a:rPr lang="en-US" sz="3200" dirty="0" smtClean="0"/>
              <a:t>                                            </a:t>
            </a:r>
          </a:p>
          <a:p>
            <a:pPr marL="457200" indent="-457200">
              <a:buNone/>
            </a:pPr>
            <a:r>
              <a:rPr lang="en-US" sz="3200" dirty="0" smtClean="0"/>
              <a:t>	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51638" y="2175145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00ADDC"/>
              </a:solidFill>
            </a:endParaRPr>
          </a:p>
        </p:txBody>
      </p:sp>
      <p:sp>
        <p:nvSpPr>
          <p:cNvPr id="15362" name="AutoShape 2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447800"/>
          </a:xfrm>
          <a:ln w="28575">
            <a:solidFill>
              <a:schemeClr val="accent3"/>
            </a:solidFill>
          </a:ln>
        </p:spPr>
        <p:txBody>
          <a:bodyPr>
            <a:noAutofit/>
          </a:bodyPr>
          <a:lstStyle/>
          <a:p>
            <a:r>
              <a:rPr lang="en-US" sz="4400" b="1" dirty="0" smtClean="0"/>
              <a:t>Brown hair (B) is dominant to red hair (b). </a:t>
            </a:r>
            <a:endParaRPr lang="en-US" sz="4400" b="1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600200" y="411480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600198" y="413558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bg2"/>
                          </a:solidFill>
                        </a:rPr>
                        <a:t>bb</a:t>
                      </a:r>
                      <a:endParaRPr lang="en-US" sz="44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801091" y="3497759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r>
              <a:rPr lang="en-US" sz="4400" dirty="0" smtClean="0">
                <a:solidFill>
                  <a:schemeClr val="bg2"/>
                </a:solidFill>
              </a:rPr>
              <a:t>b         </a:t>
            </a:r>
            <a:r>
              <a:rPr lang="en-US" sz="4400" dirty="0" err="1" smtClean="0">
                <a:solidFill>
                  <a:schemeClr val="bg2"/>
                </a:solidFill>
              </a:rPr>
              <a:t>b</a:t>
            </a:r>
            <a:endParaRPr lang="en-US" sz="4400" dirty="0">
              <a:solidFill>
                <a:schemeClr val="bg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8200" y="4198439"/>
            <a:ext cx="7273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r>
              <a:rPr lang="en-US" sz="4400" dirty="0" smtClean="0">
                <a:solidFill>
                  <a:schemeClr val="bg2"/>
                </a:solidFill>
              </a:rPr>
              <a:t>b</a:t>
            </a:r>
          </a:p>
          <a:p>
            <a:pPr algn="ctr" defTabSz="457200"/>
            <a:endParaRPr lang="en-US" sz="4400" dirty="0">
              <a:solidFill>
                <a:schemeClr val="bg2"/>
              </a:solidFill>
            </a:endParaRPr>
          </a:p>
          <a:p>
            <a:pPr algn="ctr" defTabSz="457200"/>
            <a:r>
              <a:rPr lang="en-US" sz="4400" dirty="0" smtClean="0">
                <a:solidFill>
                  <a:schemeClr val="bg2"/>
                </a:solidFill>
              </a:rPr>
              <a:t> b</a:t>
            </a:r>
            <a:endParaRPr lang="en-US" sz="4400" dirty="0">
              <a:solidFill>
                <a:schemeClr val="bg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4800" y="2667000"/>
            <a:ext cx="8534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Bef>
                <a:spcPts val="600"/>
              </a:spcBef>
              <a:buClr>
                <a:srgbClr val="C0504D"/>
              </a:buClr>
              <a:buSzPct val="100000"/>
            </a:pPr>
            <a:r>
              <a:rPr lang="en-US" sz="3200" dirty="0" smtClean="0">
                <a:solidFill>
                  <a:prstClr val="white"/>
                </a:solidFill>
              </a:rPr>
              <a:t>11. What is the probability their children will have red hair?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00600" y="3429000"/>
            <a:ext cx="434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Probability of red hair (bb):</a:t>
            </a:r>
          </a:p>
          <a:p>
            <a:r>
              <a:rPr lang="en-US" sz="3200" dirty="0" smtClean="0">
                <a:solidFill>
                  <a:schemeClr val="bg2"/>
                </a:solidFill>
              </a:rPr>
              <a:t>4 out of 4 or </a:t>
            </a:r>
            <a:r>
              <a:rPr lang="en-US" sz="4000" b="1" dirty="0" smtClean="0">
                <a:solidFill>
                  <a:schemeClr val="bg2"/>
                </a:solidFill>
              </a:rPr>
              <a:t>100%</a:t>
            </a:r>
            <a:endParaRPr lang="en-US" sz="3200" b="1" dirty="0" smtClean="0">
              <a:solidFill>
                <a:schemeClr val="bg2"/>
              </a:solidFill>
            </a:endParaRPr>
          </a:p>
        </p:txBody>
      </p:sp>
      <p:pic>
        <p:nvPicPr>
          <p:cNvPr id="20" name="Picture 2" descr="http://images2.fanpop.com/image/photos/10100000/the-Weasley-family-arthur-and-molly-weasley-10180998-1024-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2999" y="4572000"/>
            <a:ext cx="3513925" cy="1975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1752600"/>
            <a:ext cx="8686800" cy="4419917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SzPct val="100000"/>
              <a:buNone/>
            </a:pPr>
            <a:endParaRPr lang="en-US" sz="3600" dirty="0" smtClean="0"/>
          </a:p>
          <a:p>
            <a:pPr marL="457200" indent="-457200">
              <a:buSzPct val="100000"/>
              <a:buNone/>
            </a:pPr>
            <a:r>
              <a:rPr lang="en-US" sz="3600" dirty="0" smtClean="0"/>
              <a:t>Harry Potter’s mom Lily had red hair.</a:t>
            </a:r>
          </a:p>
          <a:p>
            <a:pPr marL="457200" indent="-457200">
              <a:buSzPct val="100000"/>
              <a:buNone/>
            </a:pPr>
            <a:r>
              <a:rPr lang="en-US" sz="3600" dirty="0" smtClean="0"/>
              <a:t>His dad James was homozygous for brown hair. </a:t>
            </a:r>
          </a:p>
          <a:p>
            <a:pPr marL="457200" indent="-457200">
              <a:buSzPct val="100000"/>
              <a:buNone/>
            </a:pPr>
            <a:endParaRPr lang="en-US" sz="2800" dirty="0" smtClean="0"/>
          </a:p>
          <a:p>
            <a:pPr marL="457200" indent="-457200">
              <a:buSzPct val="100000"/>
              <a:buNone/>
            </a:pPr>
            <a:r>
              <a:rPr lang="en-US" sz="3500" dirty="0" smtClean="0"/>
              <a:t>12. What are their genotypes?</a:t>
            </a:r>
          </a:p>
          <a:p>
            <a:pPr marL="457200" indent="-457200">
              <a:buSzPct val="100000"/>
              <a:buNone/>
            </a:pPr>
            <a:endParaRPr lang="en-US" sz="800" dirty="0" smtClean="0"/>
          </a:p>
          <a:p>
            <a:pPr marL="457200" indent="-457200">
              <a:buSzPct val="100000"/>
              <a:buNone/>
            </a:pPr>
            <a:r>
              <a:rPr lang="en-US" sz="2800" dirty="0" smtClean="0"/>
              <a:t>	</a:t>
            </a:r>
            <a:r>
              <a:rPr lang="en-US" sz="3800" dirty="0" smtClean="0"/>
              <a:t>Lily:</a:t>
            </a:r>
            <a:endParaRPr lang="en-US" sz="2800" dirty="0" smtClean="0"/>
          </a:p>
          <a:p>
            <a:pPr marL="457200" indent="-457200">
              <a:buSzPct val="100000"/>
              <a:buNone/>
            </a:pPr>
            <a:endParaRPr lang="en-US" sz="1100" dirty="0" smtClean="0"/>
          </a:p>
          <a:p>
            <a:pPr marL="457200" indent="-457200">
              <a:buSzPct val="100000"/>
              <a:buNone/>
            </a:pPr>
            <a:r>
              <a:rPr lang="en-US" sz="2800" dirty="0" smtClean="0"/>
              <a:t>	</a:t>
            </a:r>
            <a:r>
              <a:rPr lang="en-US" sz="3800" dirty="0" smtClean="0"/>
              <a:t>James:</a:t>
            </a:r>
            <a:endParaRPr lang="en-US" sz="2800" dirty="0" smtClean="0"/>
          </a:p>
          <a:p>
            <a:pPr marL="457200" indent="-457200">
              <a:buSzPct val="100000"/>
              <a:buNone/>
            </a:pPr>
            <a:endParaRPr lang="en-US" dirty="0" smtClean="0"/>
          </a:p>
          <a:p>
            <a:pPr marL="457200" indent="-457200">
              <a:buNone/>
            </a:pPr>
            <a:r>
              <a:rPr lang="en-US" sz="4400" dirty="0" smtClean="0">
                <a:solidFill>
                  <a:schemeClr val="bg2"/>
                </a:solidFill>
              </a:rPr>
              <a:t>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51638" y="2666998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00ADDC"/>
              </a:solidFill>
            </a:endParaRPr>
          </a:p>
        </p:txBody>
      </p:sp>
      <p:sp>
        <p:nvSpPr>
          <p:cNvPr id="15362" name="AutoShape 2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0" name="AutoShape 2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14" name="Picture 6" descr="http://images5.fanpop.com/image/photos/28200000/Lily-and-James-gryffindor-28263930-738-4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581400"/>
            <a:ext cx="3159683" cy="2133600"/>
          </a:xfrm>
          <a:prstGeom prst="rect">
            <a:avLst/>
          </a:prstGeom>
          <a:noFill/>
        </p:spPr>
      </p:pic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447800"/>
          </a:xfrm>
          <a:ln w="28575">
            <a:solidFill>
              <a:schemeClr val="accent3"/>
            </a:solidFill>
          </a:ln>
        </p:spPr>
        <p:txBody>
          <a:bodyPr>
            <a:noAutofit/>
          </a:bodyPr>
          <a:lstStyle/>
          <a:p>
            <a:r>
              <a:rPr lang="en-US" sz="4400" b="1" dirty="0" smtClean="0"/>
              <a:t>Brown hair (B) is dominant to red hair (b). </a:t>
            </a:r>
            <a:endParaRPr lang="en-US" sz="4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600200" y="36576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/>
                </a:solidFill>
              </a:rPr>
              <a:t>bb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57400" y="4343400"/>
            <a:ext cx="6751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1F497D"/>
                </a:solidFill>
              </a:rPr>
              <a:t>BB</a:t>
            </a:r>
            <a:endParaRPr lang="en-US" sz="2400" dirty="0">
              <a:solidFill>
                <a:srgbClr val="1F497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1752600"/>
            <a:ext cx="8686800" cy="4419917"/>
          </a:xfrm>
        </p:spPr>
        <p:txBody>
          <a:bodyPr/>
          <a:lstStyle/>
          <a:p>
            <a:pPr marL="457200" indent="-457200">
              <a:buSzPct val="100000"/>
              <a:buNone/>
            </a:pPr>
            <a:r>
              <a:rPr lang="en-US" sz="2800" dirty="0" smtClean="0"/>
              <a:t>Harry Potter’s mom Lily had red hair . </a:t>
            </a:r>
          </a:p>
          <a:p>
            <a:pPr marL="457200" indent="-457200">
              <a:buSzPct val="100000"/>
              <a:buNone/>
            </a:pPr>
            <a:r>
              <a:rPr lang="en-US" sz="2800" dirty="0" smtClean="0"/>
              <a:t>His dad James was homozygous for brown hair. </a:t>
            </a:r>
          </a:p>
          <a:p>
            <a:pPr marL="457200" indent="-457200">
              <a:buSzPct val="100000"/>
              <a:buNone/>
            </a:pPr>
            <a:r>
              <a:rPr lang="en-US" sz="2400" dirty="0" smtClean="0"/>
              <a:t>13. What was the probability that Harry would have brown hair?</a:t>
            </a:r>
          </a:p>
          <a:p>
            <a:pPr marL="457200" indent="-457200">
              <a:buSzPct val="100000"/>
              <a:buNone/>
            </a:pPr>
            <a:endParaRPr lang="en-US" sz="2800" dirty="0" smtClean="0"/>
          </a:p>
          <a:p>
            <a:pPr marL="457200" indent="-457200">
              <a:buSzPct val="100000"/>
              <a:buNone/>
            </a:pPr>
            <a:endParaRPr lang="en-US" dirty="0" smtClean="0"/>
          </a:p>
          <a:p>
            <a:pPr marL="457200" indent="-457200">
              <a:buNone/>
            </a:pPr>
            <a:r>
              <a:rPr lang="en-US" sz="4400" dirty="0" smtClean="0">
                <a:solidFill>
                  <a:schemeClr val="bg2"/>
                </a:solidFill>
              </a:rPr>
              <a:t>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76400" y="396240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00200" y="2819400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00ADD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3581400"/>
            <a:ext cx="727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5362" name="AutoShape 2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0" name="AutoShape 2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14" name="Picture 6" descr="http://images5.fanpop.com/image/photos/28200000/Lily-and-James-gryffindor-28263930-738-4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581400"/>
            <a:ext cx="3159683" cy="2133600"/>
          </a:xfrm>
          <a:prstGeom prst="rect">
            <a:avLst/>
          </a:prstGeom>
          <a:noFill/>
        </p:spPr>
      </p:pic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447800"/>
          </a:xfrm>
          <a:ln w="28575">
            <a:solidFill>
              <a:schemeClr val="accent3"/>
            </a:solidFill>
          </a:ln>
        </p:spPr>
        <p:txBody>
          <a:bodyPr>
            <a:noAutofit/>
          </a:bodyPr>
          <a:lstStyle/>
          <a:p>
            <a:r>
              <a:rPr lang="en-US" sz="4400" b="1" dirty="0" smtClean="0"/>
              <a:t>Brown hair (B) is dominant to red hair (b). </a:t>
            </a:r>
            <a:endParaRPr lang="en-US" sz="4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172200" y="17526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/>
                </a:solidFill>
              </a:rPr>
              <a:t>bb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20000" y="2209800"/>
            <a:ext cx="6751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1F497D"/>
                </a:solidFill>
              </a:rPr>
              <a:t>BB</a:t>
            </a:r>
            <a:endParaRPr lang="en-US" sz="2400" dirty="0">
              <a:solidFill>
                <a:srgbClr val="1F497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1752600"/>
            <a:ext cx="8686800" cy="4419917"/>
          </a:xfrm>
        </p:spPr>
        <p:txBody>
          <a:bodyPr/>
          <a:lstStyle/>
          <a:p>
            <a:pPr marL="457200" indent="-457200">
              <a:buSzPct val="100000"/>
              <a:buNone/>
            </a:pPr>
            <a:r>
              <a:rPr lang="en-US" sz="2800" dirty="0" smtClean="0"/>
              <a:t>Harry Potter’s mom Lily had red hair . </a:t>
            </a:r>
          </a:p>
          <a:p>
            <a:pPr marL="457200" indent="-457200">
              <a:buSzPct val="100000"/>
              <a:buNone/>
            </a:pPr>
            <a:r>
              <a:rPr lang="en-US" sz="2800" dirty="0" smtClean="0"/>
              <a:t>His dad James was homozygous for brown hair. </a:t>
            </a:r>
          </a:p>
          <a:p>
            <a:pPr marL="457200" indent="-457200">
              <a:buSzPct val="100000"/>
              <a:buNone/>
            </a:pPr>
            <a:r>
              <a:rPr lang="en-US" sz="2400" dirty="0" smtClean="0"/>
              <a:t>13. What was the probability that Harry would have brown hair?</a:t>
            </a:r>
          </a:p>
          <a:p>
            <a:pPr marL="457200" indent="-457200">
              <a:buSzPct val="100000"/>
              <a:buNone/>
            </a:pPr>
            <a:endParaRPr lang="en-US" sz="2800" dirty="0" smtClean="0"/>
          </a:p>
          <a:p>
            <a:pPr marL="457200" indent="-457200">
              <a:buSzPct val="100000"/>
              <a:buNone/>
            </a:pPr>
            <a:endParaRPr lang="en-US" dirty="0" smtClean="0"/>
          </a:p>
          <a:p>
            <a:pPr marL="457200" indent="-457200">
              <a:buNone/>
            </a:pPr>
            <a:r>
              <a:rPr lang="en-US" sz="4400" dirty="0" smtClean="0">
                <a:solidFill>
                  <a:schemeClr val="bg2"/>
                </a:solidFill>
              </a:rPr>
              <a:t>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76400" y="396240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00200" y="2819400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00ADD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3581400"/>
            <a:ext cx="727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5362" name="AutoShape 2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0" name="AutoShape 2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447800"/>
          </a:xfrm>
          <a:ln w="28575">
            <a:solidFill>
              <a:schemeClr val="accent3"/>
            </a:solidFill>
          </a:ln>
        </p:spPr>
        <p:txBody>
          <a:bodyPr>
            <a:noAutofit/>
          </a:bodyPr>
          <a:lstStyle/>
          <a:p>
            <a:r>
              <a:rPr lang="en-US" sz="4400" b="1" dirty="0" smtClean="0"/>
              <a:t>Brown hair (B) is dominant to red hair (b). </a:t>
            </a:r>
            <a:endParaRPr lang="en-US" sz="4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172200" y="17526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/>
                </a:solidFill>
              </a:rPr>
              <a:t>bb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20000" y="2209800"/>
            <a:ext cx="6751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1F497D"/>
                </a:solidFill>
              </a:rPr>
              <a:t>BB</a:t>
            </a:r>
            <a:endParaRPr lang="en-US" sz="2400" dirty="0">
              <a:solidFill>
                <a:srgbClr val="1F497D"/>
              </a:solidFill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953064" y="3256507"/>
            <a:ext cx="3124200" cy="1447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        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1668973" y="3963087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bg2"/>
                          </a:solidFill>
                        </a:rPr>
                        <a:t>Bb</a:t>
                      </a:r>
                      <a:endParaRPr lang="en-US" sz="44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941611" y="4025946"/>
            <a:ext cx="7273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schemeClr val="bg2"/>
                </a:solidFill>
              </a:rPr>
              <a:t> </a:t>
            </a:r>
            <a:r>
              <a:rPr lang="en-US" sz="4400" dirty="0" smtClean="0">
                <a:solidFill>
                  <a:schemeClr val="bg2"/>
                </a:solidFill>
              </a:rPr>
              <a:t>b</a:t>
            </a:r>
          </a:p>
          <a:p>
            <a:pPr defTabSz="457200"/>
            <a:endParaRPr lang="en-US" sz="4400" dirty="0">
              <a:solidFill>
                <a:schemeClr val="bg2"/>
              </a:solidFill>
            </a:endParaRPr>
          </a:p>
          <a:p>
            <a:pPr defTabSz="457200"/>
            <a:r>
              <a:rPr lang="en-US" sz="4400" dirty="0" smtClean="0">
                <a:solidFill>
                  <a:schemeClr val="bg2"/>
                </a:solidFill>
              </a:rPr>
              <a:t> b</a:t>
            </a:r>
            <a:endParaRPr lang="en-US" sz="4400" dirty="0">
              <a:solidFill>
                <a:schemeClr val="bg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96264" y="3408907"/>
            <a:ext cx="43434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Probability of brown hair</a:t>
            </a:r>
            <a:r>
              <a:rPr lang="en-US" sz="3200" dirty="0"/>
              <a:t> </a:t>
            </a:r>
            <a:r>
              <a:rPr lang="en-US" sz="3200" dirty="0" smtClean="0"/>
              <a:t>(BB or Bb):</a:t>
            </a:r>
          </a:p>
          <a:p>
            <a:r>
              <a:rPr lang="en-US" sz="3200" dirty="0" smtClean="0">
                <a:solidFill>
                  <a:schemeClr val="bg2"/>
                </a:solidFill>
              </a:rPr>
              <a:t>4 out of 4 or </a:t>
            </a:r>
            <a:r>
              <a:rPr lang="en-US" sz="4000" b="1" dirty="0" smtClean="0">
                <a:solidFill>
                  <a:schemeClr val="bg2"/>
                </a:solidFill>
              </a:rPr>
              <a:t>100%</a:t>
            </a:r>
            <a:endParaRPr lang="en-US" sz="3200" b="1" dirty="0" smtClean="0">
              <a:solidFill>
                <a:schemeClr val="bg2"/>
              </a:solidFill>
            </a:endParaRPr>
          </a:p>
        </p:txBody>
      </p:sp>
      <p:pic>
        <p:nvPicPr>
          <p:cNvPr id="21" name="Picture 2" descr="http://img3.wikia.nocookie.net/__cb20091228155048/harrypotter/de/images/a/ac/James,_Lily,_Harry_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5105400"/>
            <a:ext cx="2020075" cy="1419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1981200"/>
            <a:ext cx="8686800" cy="4191317"/>
          </a:xfrm>
        </p:spPr>
        <p:txBody>
          <a:bodyPr/>
          <a:lstStyle/>
          <a:p>
            <a:pPr marL="457200" indent="-457200">
              <a:buSzPct val="100000"/>
              <a:buNone/>
            </a:pPr>
            <a:r>
              <a:rPr lang="en-US" sz="2400" dirty="0" smtClean="0"/>
              <a:t>14. Harry Potter (genotype Bb) marries Ginny </a:t>
            </a:r>
            <a:r>
              <a:rPr lang="en-US" sz="2400" dirty="0" err="1" smtClean="0"/>
              <a:t>Weasley</a:t>
            </a:r>
            <a:r>
              <a:rPr lang="en-US" sz="2400" dirty="0" smtClean="0"/>
              <a:t>, who has red hair (bb). What is the probability their children will have red hair?</a:t>
            </a:r>
            <a:endParaRPr lang="en-US" dirty="0" smtClean="0"/>
          </a:p>
          <a:p>
            <a:pPr marL="457200" indent="-457200">
              <a:buNone/>
            </a:pPr>
            <a:r>
              <a:rPr lang="en-US" sz="4400" dirty="0" smtClean="0">
                <a:solidFill>
                  <a:schemeClr val="bg2"/>
                </a:solidFill>
              </a:rPr>
              <a:t>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16109" y="367838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1638" y="2666998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00ADD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3436439"/>
            <a:ext cx="727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5362" name="AutoShape 2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0" name="AutoShape 2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58" name="Picture 2" descr="http://0.tqn.com/d/scifi/1/0/_/-/0/-/HP7-1-FP-01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3456" y="3657600"/>
            <a:ext cx="3540755" cy="1990725"/>
          </a:xfrm>
          <a:prstGeom prst="rect">
            <a:avLst/>
          </a:prstGeom>
          <a:noFill/>
        </p:spPr>
      </p:pic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447800"/>
          </a:xfrm>
          <a:ln w="28575">
            <a:solidFill>
              <a:schemeClr val="accent3"/>
            </a:solidFill>
          </a:ln>
        </p:spPr>
        <p:txBody>
          <a:bodyPr>
            <a:noAutofit/>
          </a:bodyPr>
          <a:lstStyle/>
          <a:p>
            <a:r>
              <a:rPr lang="en-US" sz="4400" b="1" dirty="0" smtClean="0"/>
              <a:t>Brown hair (B) is dominant to red hair (b). 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1981200"/>
            <a:ext cx="8686800" cy="4191317"/>
          </a:xfrm>
        </p:spPr>
        <p:txBody>
          <a:bodyPr/>
          <a:lstStyle/>
          <a:p>
            <a:pPr marL="457200" indent="-457200">
              <a:buSzPct val="100000"/>
              <a:buNone/>
            </a:pPr>
            <a:r>
              <a:rPr lang="en-US" sz="2400" dirty="0" smtClean="0"/>
              <a:t>14. Harry Potter (genotype Bb) marries Ginny </a:t>
            </a:r>
            <a:r>
              <a:rPr lang="en-US" sz="2400" dirty="0" err="1" smtClean="0"/>
              <a:t>Weasley</a:t>
            </a:r>
            <a:r>
              <a:rPr lang="en-US" sz="2400" dirty="0" smtClean="0"/>
              <a:t>, who has red hair (bb). What is the probability their children will have red hair?</a:t>
            </a:r>
            <a:endParaRPr lang="en-US" dirty="0" smtClean="0"/>
          </a:p>
          <a:p>
            <a:pPr marL="457200" indent="-457200">
              <a:buNone/>
            </a:pPr>
            <a:r>
              <a:rPr lang="en-US" sz="4400" dirty="0" smtClean="0">
                <a:solidFill>
                  <a:schemeClr val="bg2"/>
                </a:solidFill>
              </a:rPr>
              <a:t>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16109" y="367838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1638" y="2666998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00ADD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3436439"/>
            <a:ext cx="727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5362" name="AutoShape 2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0" name="AutoShape 2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447800"/>
          </a:xfrm>
          <a:ln w="28575">
            <a:solidFill>
              <a:schemeClr val="accent3"/>
            </a:solidFill>
          </a:ln>
        </p:spPr>
        <p:txBody>
          <a:bodyPr>
            <a:noAutofit/>
          </a:bodyPr>
          <a:lstStyle/>
          <a:p>
            <a:r>
              <a:rPr lang="en-US" sz="4400" b="1" dirty="0" smtClean="0"/>
              <a:t>Brown hair (B) is dominant to red hair (b). </a:t>
            </a:r>
            <a:endParaRPr lang="en-US" sz="4400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316109" y="367838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bg2"/>
                          </a:solidFill>
                        </a:rPr>
                        <a:t>bb</a:t>
                      </a:r>
                      <a:endParaRPr lang="en-US" sz="44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88747" y="3741239"/>
            <a:ext cx="7273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schemeClr val="bg2"/>
                </a:solidFill>
              </a:rPr>
              <a:t> </a:t>
            </a:r>
            <a:r>
              <a:rPr lang="en-US" sz="4400" dirty="0" smtClean="0">
                <a:solidFill>
                  <a:schemeClr val="bg2"/>
                </a:solidFill>
              </a:rPr>
              <a:t>b</a:t>
            </a:r>
          </a:p>
          <a:p>
            <a:pPr defTabSz="457200"/>
            <a:endParaRPr lang="en-US" sz="4400" dirty="0">
              <a:solidFill>
                <a:schemeClr val="bg2"/>
              </a:solidFill>
            </a:endParaRPr>
          </a:p>
          <a:p>
            <a:pPr defTabSz="457200"/>
            <a:r>
              <a:rPr lang="en-US" sz="4400" dirty="0" smtClean="0">
                <a:solidFill>
                  <a:schemeClr val="bg2"/>
                </a:solidFill>
              </a:rPr>
              <a:t> b</a:t>
            </a:r>
            <a:endParaRPr lang="en-US" sz="4400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43400" y="3124200"/>
            <a:ext cx="43434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Probability of red hair (bb):</a:t>
            </a:r>
          </a:p>
          <a:p>
            <a:r>
              <a:rPr lang="en-US" sz="3200" dirty="0" smtClean="0">
                <a:solidFill>
                  <a:schemeClr val="bg2"/>
                </a:solidFill>
              </a:rPr>
              <a:t>2 out of 4 or </a:t>
            </a:r>
            <a:r>
              <a:rPr lang="en-US" sz="4000" b="1" dirty="0" smtClean="0">
                <a:solidFill>
                  <a:schemeClr val="bg2"/>
                </a:solidFill>
              </a:rPr>
              <a:t>50%</a:t>
            </a:r>
            <a:endParaRPr lang="en-US" sz="3200" b="1" dirty="0" smtClean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79418" y="3040559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r>
              <a:rPr lang="en-US" sz="4400" dirty="0" smtClean="0">
                <a:solidFill>
                  <a:schemeClr val="bg2"/>
                </a:solidFill>
              </a:rPr>
              <a:t>B         </a:t>
            </a:r>
            <a:r>
              <a:rPr lang="en-US" sz="4400" dirty="0" err="1" smtClean="0">
                <a:solidFill>
                  <a:schemeClr val="bg2"/>
                </a:solidFill>
              </a:rPr>
              <a:t>b</a:t>
            </a:r>
            <a:endParaRPr lang="en-US" sz="4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1981199"/>
            <a:ext cx="8686800" cy="3352801"/>
          </a:xfrm>
        </p:spPr>
        <p:txBody>
          <a:bodyPr/>
          <a:lstStyle/>
          <a:p>
            <a:pPr marL="457200" indent="-457200">
              <a:buSzPct val="100000"/>
              <a:buNone/>
            </a:pPr>
            <a:r>
              <a:rPr lang="en-US" sz="2400" dirty="0" smtClean="0"/>
              <a:t>Hermione has brown hair. She marries Ron, who has red hair. They have two children, who both have red hair. </a:t>
            </a:r>
          </a:p>
          <a:p>
            <a:pPr marL="457200" indent="-457200">
              <a:buSzPct val="100000"/>
              <a:buNone/>
            </a:pPr>
            <a:r>
              <a:rPr lang="en-US" sz="2400" dirty="0" smtClean="0"/>
              <a:t>15. What must Hermione’s genotype be?</a:t>
            </a:r>
          </a:p>
          <a:p>
            <a:pPr marL="457200" indent="-457200">
              <a:buNone/>
            </a:pPr>
            <a:r>
              <a:rPr lang="en-US" sz="4400" dirty="0" smtClean="0">
                <a:solidFill>
                  <a:schemeClr val="bg2"/>
                </a:solidFill>
              </a:rPr>
              <a:t>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403860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90600" y="2362200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00ADD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3436439"/>
            <a:ext cx="727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5362" name="AutoShape 2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0" name="Picture 2" descr="F9549e1b34ad - &amp;kcy;&amp;ocy;&amp;p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124200"/>
            <a:ext cx="2880360" cy="2400300"/>
          </a:xfrm>
          <a:prstGeom prst="rect">
            <a:avLst/>
          </a:prstGeom>
          <a:noFill/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447800"/>
          </a:xfrm>
          <a:ln w="28575">
            <a:solidFill>
              <a:schemeClr val="accent3"/>
            </a:solidFill>
          </a:ln>
        </p:spPr>
        <p:txBody>
          <a:bodyPr>
            <a:noAutofit/>
          </a:bodyPr>
          <a:lstStyle/>
          <a:p>
            <a:r>
              <a:rPr lang="en-US" sz="4400" b="1" dirty="0" smtClean="0"/>
              <a:t>Brown hair (B) is dominant to red hair (b). 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1981199"/>
            <a:ext cx="8686800" cy="3352801"/>
          </a:xfrm>
        </p:spPr>
        <p:txBody>
          <a:bodyPr/>
          <a:lstStyle/>
          <a:p>
            <a:pPr marL="457200" indent="-457200">
              <a:buSzPct val="100000"/>
              <a:buNone/>
            </a:pPr>
            <a:r>
              <a:rPr lang="en-US" sz="2400" dirty="0" smtClean="0"/>
              <a:t>Hermione has brown hair. She marries Ron, who has red hair. They have two children, who both have red hair. </a:t>
            </a:r>
          </a:p>
          <a:p>
            <a:pPr marL="457200" indent="-457200">
              <a:buSzPct val="100000"/>
              <a:buNone/>
            </a:pPr>
            <a:r>
              <a:rPr lang="en-US" sz="2400" dirty="0" smtClean="0"/>
              <a:t>15. What must Hermione’s genotype be?</a:t>
            </a:r>
          </a:p>
          <a:p>
            <a:pPr marL="457200" indent="-457200">
              <a:buNone/>
            </a:pPr>
            <a:r>
              <a:rPr lang="en-US" sz="4400" dirty="0" smtClean="0">
                <a:solidFill>
                  <a:schemeClr val="bg2"/>
                </a:solidFill>
              </a:rPr>
              <a:t>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95862" y="403860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1638" y="2666998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00ADD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3436439"/>
            <a:ext cx="727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5362" name="AutoShape 2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447800"/>
          </a:xfrm>
          <a:ln w="28575">
            <a:solidFill>
              <a:schemeClr val="accent3"/>
            </a:solidFill>
          </a:ln>
        </p:spPr>
        <p:txBody>
          <a:bodyPr>
            <a:noAutofit/>
          </a:bodyPr>
          <a:lstStyle/>
          <a:p>
            <a:r>
              <a:rPr lang="en-US" sz="4400" b="1" dirty="0" smtClean="0"/>
              <a:t>Brown hair (B) is dominant to red hair (b). </a:t>
            </a:r>
            <a:endParaRPr lang="en-US" sz="4400" b="1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489362" y="405938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bg2"/>
                          </a:solidFill>
                        </a:rPr>
                        <a:t>Bb</a:t>
                      </a:r>
                      <a:endParaRPr lang="en-US" sz="44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62000" y="4122239"/>
            <a:ext cx="7273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schemeClr val="bg2"/>
                </a:solidFill>
              </a:rPr>
              <a:t> </a:t>
            </a:r>
            <a:r>
              <a:rPr lang="en-US" sz="4400" dirty="0" smtClean="0">
                <a:solidFill>
                  <a:schemeClr val="bg2"/>
                </a:solidFill>
              </a:rPr>
              <a:t>B</a:t>
            </a:r>
          </a:p>
          <a:p>
            <a:pPr defTabSz="457200"/>
            <a:endParaRPr lang="en-US" sz="4400" dirty="0">
              <a:solidFill>
                <a:schemeClr val="bg2"/>
              </a:solidFill>
            </a:endParaRPr>
          </a:p>
          <a:p>
            <a:pPr defTabSz="457200"/>
            <a:r>
              <a:rPr lang="en-US" sz="4400" dirty="0" smtClean="0">
                <a:solidFill>
                  <a:schemeClr val="bg2"/>
                </a:solidFill>
              </a:rPr>
              <a:t> b</a:t>
            </a:r>
            <a:endParaRPr lang="en-US" sz="4400" dirty="0">
              <a:solidFill>
                <a:schemeClr val="bg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43400" y="3505200"/>
            <a:ext cx="472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/>
                </a:solidFill>
              </a:rPr>
              <a:t>Ron (red hair): bb</a:t>
            </a:r>
          </a:p>
          <a:p>
            <a:r>
              <a:rPr lang="en-US" sz="2400" dirty="0" smtClean="0">
                <a:solidFill>
                  <a:schemeClr val="bg2"/>
                </a:solidFill>
              </a:rPr>
              <a:t>Hermione (brown hair): </a:t>
            </a:r>
            <a:r>
              <a:rPr lang="en-US" sz="2400" b="1" dirty="0" smtClean="0">
                <a:solidFill>
                  <a:schemeClr val="bg2"/>
                </a:solidFill>
              </a:rPr>
              <a:t>BB or Bb</a:t>
            </a:r>
          </a:p>
          <a:p>
            <a:r>
              <a:rPr lang="en-US" sz="2400" dirty="0" smtClean="0">
                <a:solidFill>
                  <a:schemeClr val="accent6"/>
                </a:solidFill>
              </a:rPr>
              <a:t>Children (red hair): bb</a:t>
            </a:r>
          </a:p>
          <a:p>
            <a:endParaRPr lang="en-US" sz="24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1621053" y="3276600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r>
              <a:rPr lang="en-US" sz="4400" dirty="0" smtClean="0">
                <a:solidFill>
                  <a:schemeClr val="bg2"/>
                </a:solidFill>
              </a:rPr>
              <a:t>b         </a:t>
            </a:r>
            <a:r>
              <a:rPr lang="en-US" sz="4400" dirty="0" err="1" smtClean="0">
                <a:solidFill>
                  <a:schemeClr val="bg2"/>
                </a:solidFill>
              </a:rPr>
              <a:t>b</a:t>
            </a:r>
            <a:endParaRPr lang="en-US" sz="4400" dirty="0">
              <a:solidFill>
                <a:schemeClr val="bg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572000" y="4953000"/>
            <a:ext cx="434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prstClr val="white"/>
                </a:solidFill>
              </a:rPr>
              <a:t>For the children to have red hair, Hermione must be </a:t>
            </a:r>
            <a:r>
              <a:rPr lang="en-US" sz="2400" b="1" dirty="0" smtClean="0">
                <a:solidFill>
                  <a:prstClr val="white"/>
                </a:solidFill>
              </a:rPr>
              <a:t>heterozygous (Bb).</a:t>
            </a:r>
            <a:endParaRPr lang="en-US" sz="2400" b="1" dirty="0" smtClean="0">
              <a:solidFill>
                <a:srgbClr val="1F497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1981199"/>
            <a:ext cx="8686800" cy="3352801"/>
          </a:xfrm>
        </p:spPr>
        <p:txBody>
          <a:bodyPr/>
          <a:lstStyle/>
          <a:p>
            <a:pPr marL="457200" indent="-457200">
              <a:buSzPct val="100000"/>
              <a:buNone/>
            </a:pPr>
            <a:r>
              <a:rPr lang="en-US" sz="2400" dirty="0" smtClean="0"/>
              <a:t>Hermione has brown hair. She marries Ron, who has red hair. They have two children, who both have red hair. </a:t>
            </a:r>
          </a:p>
          <a:p>
            <a:pPr marL="457200" indent="-457200">
              <a:buSzPct val="100000"/>
              <a:buNone/>
            </a:pPr>
            <a:r>
              <a:rPr lang="en-US" sz="2400" dirty="0" smtClean="0"/>
              <a:t>15. What must Hermione’s genotype be?</a:t>
            </a:r>
          </a:p>
          <a:p>
            <a:pPr marL="457200" indent="-457200">
              <a:buNone/>
            </a:pPr>
            <a:r>
              <a:rPr lang="en-US" sz="4400" dirty="0" smtClean="0">
                <a:solidFill>
                  <a:schemeClr val="bg2"/>
                </a:solidFill>
              </a:rPr>
              <a:t>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95862" y="403860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1638" y="2666998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00ADD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3436439"/>
            <a:ext cx="727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5362" name="AutoShape 2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447800"/>
          </a:xfrm>
          <a:ln w="28575">
            <a:solidFill>
              <a:schemeClr val="accent3"/>
            </a:solidFill>
          </a:ln>
        </p:spPr>
        <p:txBody>
          <a:bodyPr>
            <a:noAutofit/>
          </a:bodyPr>
          <a:lstStyle/>
          <a:p>
            <a:r>
              <a:rPr lang="en-US" sz="4400" b="1" dirty="0" smtClean="0"/>
              <a:t>Brown hair (B) is dominant to red hair (b). </a:t>
            </a:r>
            <a:endParaRPr lang="en-US" sz="4400" b="1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468509" y="405938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bg2"/>
                          </a:solidFill>
                        </a:rPr>
                        <a:t>Bb</a:t>
                      </a:r>
                      <a:endParaRPr lang="en-US" sz="44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741147" y="4122239"/>
            <a:ext cx="7273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schemeClr val="bg2"/>
                </a:solidFill>
              </a:rPr>
              <a:t> </a:t>
            </a:r>
            <a:r>
              <a:rPr lang="en-US" sz="4400" dirty="0" smtClean="0">
                <a:solidFill>
                  <a:schemeClr val="bg2"/>
                </a:solidFill>
              </a:rPr>
              <a:t>B</a:t>
            </a:r>
          </a:p>
          <a:p>
            <a:pPr defTabSz="457200"/>
            <a:endParaRPr lang="en-US" sz="4400" dirty="0">
              <a:solidFill>
                <a:schemeClr val="bg2"/>
              </a:solidFill>
            </a:endParaRPr>
          </a:p>
          <a:p>
            <a:pPr defTabSz="457200"/>
            <a:r>
              <a:rPr lang="en-US" sz="4400" dirty="0" smtClean="0">
                <a:solidFill>
                  <a:schemeClr val="bg2"/>
                </a:solidFill>
              </a:rPr>
              <a:t> B</a:t>
            </a:r>
            <a:endParaRPr lang="en-US" sz="4400" dirty="0">
              <a:solidFill>
                <a:schemeClr val="bg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19600" y="3581400"/>
            <a:ext cx="426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/>
                </a:solidFill>
              </a:rPr>
              <a:t>If Hermione were homozygous for brown hair (BB), all of their children would have the genotype Bb and would have brown hair.</a:t>
            </a:r>
            <a:endParaRPr lang="en-US" sz="2400" b="1" dirty="0" smtClean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00200" y="3276600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r>
              <a:rPr lang="en-US" sz="4400" dirty="0" smtClean="0">
                <a:solidFill>
                  <a:schemeClr val="bg2"/>
                </a:solidFill>
              </a:rPr>
              <a:t>b         </a:t>
            </a:r>
            <a:r>
              <a:rPr lang="en-US" sz="4400" dirty="0" err="1" smtClean="0">
                <a:solidFill>
                  <a:schemeClr val="bg2"/>
                </a:solidFill>
              </a:rPr>
              <a:t>b</a:t>
            </a:r>
            <a:endParaRPr lang="en-US" sz="4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2971800"/>
            <a:ext cx="8686800" cy="3200717"/>
          </a:xfrm>
        </p:spPr>
        <p:txBody>
          <a:bodyPr/>
          <a:lstStyle/>
          <a:p>
            <a:pPr marL="457200" indent="-457200">
              <a:buSzPct val="100000"/>
              <a:buNone/>
            </a:pPr>
            <a:r>
              <a:rPr lang="en-US" sz="2400" dirty="0" smtClean="0"/>
              <a:t>16. Hermione is a witch. Her parents are </a:t>
            </a:r>
            <a:r>
              <a:rPr lang="en-US" sz="2400" dirty="0" err="1" smtClean="0"/>
              <a:t>muggles</a:t>
            </a:r>
            <a:r>
              <a:rPr lang="en-US" sz="2400" dirty="0" smtClean="0"/>
              <a:t>. What must Hermione’s parents’ genotypes be?</a:t>
            </a:r>
            <a:endParaRPr lang="en-US" dirty="0" smtClean="0"/>
          </a:p>
          <a:p>
            <a:pPr marL="457200" indent="-457200">
              <a:buNone/>
            </a:pPr>
            <a:r>
              <a:rPr lang="en-US" sz="4400" dirty="0" smtClean="0">
                <a:solidFill>
                  <a:schemeClr val="bg2"/>
                </a:solidFill>
              </a:rPr>
              <a:t>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444038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1638" y="2666998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00ADD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3436439"/>
            <a:ext cx="727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5362" name="AutoShape 2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0" name="AutoShape 2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2514600"/>
          </a:xfrm>
          <a:ln w="28575">
            <a:solidFill>
              <a:schemeClr val="accent6"/>
            </a:solidFill>
          </a:ln>
        </p:spPr>
        <p:txBody>
          <a:bodyPr>
            <a:noAutofit/>
          </a:bodyPr>
          <a:lstStyle/>
          <a:p>
            <a:r>
              <a:rPr lang="en-US" sz="4000" b="1" dirty="0" smtClean="0"/>
              <a:t>Being a wizard or witch (having magical abilities) is recessive (m). Being a </a:t>
            </a:r>
            <a:r>
              <a:rPr lang="en-US" sz="4000" b="1" dirty="0" err="1" smtClean="0"/>
              <a:t>muggle</a:t>
            </a:r>
            <a:r>
              <a:rPr lang="en-US" sz="4000" b="1" dirty="0" smtClean="0"/>
              <a:t> (having no magical ability) is dominant (M).</a:t>
            </a:r>
            <a:endParaRPr lang="en-US" sz="4000" b="1" dirty="0"/>
          </a:p>
        </p:txBody>
      </p:sp>
      <p:pic>
        <p:nvPicPr>
          <p:cNvPr id="2" name="Picture 2" descr="https://encrypted-tbn0.gstatic.com/images?q=tbn:ANd9GcQazmxXLaiPLkDoLLLP6pscBWLhPh6gpxKE0eXhdEPUxJvtpWV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886200"/>
            <a:ext cx="3549314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057400"/>
            <a:ext cx="8229600" cy="838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dirty="0" smtClean="0"/>
              <a:t>1. Ron </a:t>
            </a:r>
            <a:r>
              <a:rPr lang="en-US" sz="3600" dirty="0" err="1" smtClean="0"/>
              <a:t>Weasley</a:t>
            </a:r>
            <a:r>
              <a:rPr lang="en-US" sz="3600" dirty="0" smtClean="0"/>
              <a:t> has red hair. What is his genotype?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447800"/>
          </a:xfrm>
          <a:ln w="28575">
            <a:solidFill>
              <a:schemeClr val="accent3"/>
            </a:solidFill>
          </a:ln>
        </p:spPr>
        <p:txBody>
          <a:bodyPr>
            <a:noAutofit/>
          </a:bodyPr>
          <a:lstStyle/>
          <a:p>
            <a:r>
              <a:rPr lang="en-US" sz="4400" b="1" dirty="0" smtClean="0"/>
              <a:t>Brown hair (B) is dominant to red hair (b). </a:t>
            </a:r>
            <a:endParaRPr lang="en-US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52600" y="3505200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2"/>
                </a:solidFill>
              </a:rPr>
              <a:t>bb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8674" name="AutoShape 2" descr="data:image/jpeg;base64,/9j/4AAQSkZJRgABAQAAAQABAAD/2wCEAAkGBxASEhUUDxQUFRQVFBQWFBQVFRQUFBYVFBQXFhQUFBQYHCggGBolHBQVITEhJSkrLi4uGB8zODMsNygtLisBCgoKDg0OGhAQFywkHCQsLCwsLCwsLCwsLCwsLCwsLCwsLCwsLCwsLCwsLCwsLCwsLCwsLCwsLCwsLCwsLCwsLP/AABEIAQMAwgMBIgACEQEDEQH/xAAcAAABBQEBAQAAAAAAAAAAAAABAAIDBAUGBwj/xAA/EAABAwIDBQYEBAUDAwUAAAABAAIRAyEEEjEFQVFhcQYTIoGRsTKhwfAHQmLRFDNScuEjkvGCosIVJENTsv/EABgBAAMBAQAAAAAAAAAAAAAAAAABAgME/8QAIREBAQACAwEAAgMBAAAAAAAAAAECEQMhMUESIjJRYRP/2gAMAwEAAhEDEQA/APLUQEkQsWwQhCeQhCAbCBCegUA2EoRhKEAoShFWMHg31DDR1J0H3wRsKyIXo2wOwDXAOqusQCSSN+5rd1ouTvVvaHZLAMs7vH77FubpIAt1WV5cd6VMLXm+CwNWqYpMLo1gGB1K0ndlsXE5J5XB/wC4BeiF3csbTwlNrGZRHwlzhHxEzJcdVYwe0JtWAa7i74T1nTrooy5bL0ucbx6tQeww9paeBEKOF7fiNm4fEAsrUmuIg84doWuF+PouM2x2AEF2CeXRc0qhBcP7XAX808eaX0rx2OChCFNVpuaS1wIcDBBsQeajIW22ZiSdCSYMSToQQAhJGEUA1JFJAFOCEJyQApBFGEA1BOKEIBqSdCCYJoXqmxOztOjTp5rvcxpcCPhzNBfyzTMncAAuL7A7O7/H0GEZmtd3jxuy0gX38w0ea9R7UtLTEiXOh3IASZ9QsOe3Wo045N9kMXMNp6cRpA1M7x77rXUGJZmc1w0pvHm+xM+Vk3C1R3ci5ccrTxyiXO6AEDqVJVe2nhhoSat/+ogk/wC1rlzYt65naVarTrlha11MzlzDwmCbE6iOPJSYes4E9wCHC78O/wAbXDf3c6HXTXlvs1y2oPFqcxmdJdqOkgqhgn5iWVLVG3a7jGuX9vsO3ZadZg67C1j6YgARl1gG4g7xr7K9Vozlq04DpvGjx+549FytDaWW0hsyZ3ST4vImDyIHFbGA2oxzsmjou3SeDmnr7qJ6tmduuztPE0XV6Lf9emCTAjO1t3NcP6gJI6HivJ5XvGy9oB1XKPiMPp2tUA3f3QCCOS8t/ETYQweNe2mIpVR31K0ANeTLB/a4EdIXZxXpzck7cylCIRhaoNhBOhKEEbCUJ0JQgGwknQkgAnAJIpGUJIpFABCEQkUA1CE6EoTJ6J+DmEAqV8Q4gBjBT/3kOcP9rD6hQdosfVq1nsJNy6tVj8jCSGM6kZBH6gqfYvEvpUah/JnzuHEUaZcB0L3UxzVnstgz3TquJMuq4kd5xy0m5y2f7nnzHJY5a9rTF0VJuShR7ywDdIsS4l0DkJHWyzcbtIVbA2JO+wtEj53VbtFtKriGMflyscSGD/HAD3WPQfl66eX37LG4/W0rSOKhoJB8GvNumaOkFWWtZVEmx1a4ag8QeRnyKr4Sox7gTun5aSq2JcaZLqRsT4mzbWxHBRo0W0sSRLX3vMixNtevus4Yx7SC1xtdpFiFFjcWHmd3t5cPZV6ZuJBLZ8QFjHEHitccWdyen7ILcRTaWuyvAFekdHMqB2WswfpJAd0cOah/FmkK+Ep1hGehWDX8WsrN+HpnDSPNYGHrd06GutkzNcJ0qCHH1aLbiU/F7QfX/iqZuK2Ea+3/ANlGHe7HepW2N10nLtwQCKSUK2YgIEIhJyAalCKMIBsIowkgAiEEUAUoQRQAQRSCACScUEB234fuBp1GHQuJI5NYHfMtHoqNTaJbSyk61nu9cl/k5Rdjq5b30a5RH/UCFS2jdwi86DkNVjZ+1aTx0dSsarmD8rGAADSZknr+yz3UD3ojifl9lQbOxD2QfvzVj+MPeEwTYm0WkXUzG+L3EGGfDHwbxbrKlbSNRri3kPkFQwFRrmuiS0ESRoJ0n0K3uzmGIc4DxNIuCquFgmUrk6tEtdbeYITKNZ1N1/CeBFv8jkul21gqWYiDmJgBusqjsej32aabnBpa0CpvLpgCATuWmON14zut6X24ljnU3R4C1zXQZyh/xA9HX/yjs+o6iyuaoALWBrTudOa7eIOdLFbJLqRdRGQMuRuMC49PYLExhcyi1pnxuLjP6QLDlcIs7FrMhKEUk0BCRCegQmZiISSCCOhBJJAIBKEkQkAhBPQhANhJOIQTAJIowgNLs9WLahAvmaRHzHzVjJJkagm3H9jKxmPLTLTBGhW1RdUq0g5oIyvy1Kjd0iW5uFpU2Lxvx0GzMI17QHCDA/5CvHYuTxMAJ5rO2B3zKeV98ji39UHxNPSCuowj8wS87VO2K3Y0ty5GtbMkAWJWx2b2a2m8nWQrdcw0ngJU2x5BbmiT8kbtq/xYm0dktc9390i2h4hLC4B7TYgX1i/VdFtHCXNRjmkAmWyM0cYUDh4U+4XSpi67KGFqC3iLW3gCCbknpK8w7T46nVrk0BFNtm9SS5xFhaTA5NC6j8QcXlpU6W95LiOTYAPuuBKr/GWRIpqcEESISSSBQkAiiEAISRSQDcqMJ6KAjhOARSlBmuCbCfKIQRgCRCMpzUBHC7b8NsJVxNZtDL/7em7va53Fv5Wu4yQBHCeCxsJsbwl9aW28IBE9Sup7E9r8HgaT6D21GmpULnVxDwbBrQWi4AA3TqSqk/sZS6ae2cN3NdzDADv5btz2i+m4tkiOBB4xBga+VxB4rX27gm4miC1wew+Jj2n0cCFxralVhy1Lubo7+sDiNzvdK9nhk7Zoa8EHeCPULkcRsjFNcT3rzG6TFuHNWKeNe9vgflMcJWZWdiHGK1dxA/pZbyCnGNpdtHZmzar6jXPe60SMx0nQiV1WZpMBcLSweY3qVOZ+DrorO3cU+hhiaQd/qO7pr7mLS65/NHvyT12WXTmO1m0O/wAS9zTLGwxn9rdT5uzHzCyQ1BEFDE3KiAikgEkkAjCAanQlCcgGwkikgzgkEYQSAlNCJQTBJJBPDCiS3wrdI2tJMASToBcnotrBYBtPxVbvFxTEQP7zx5LJc8DS3v6qu7EH8riOME36racaZyT+m1jcfUfqbcBos97QdVWZjiPiEjiLH9irIqNcJafLelZY0mcybHZXtLUwTsrsz8O4+NgPiaT+enNgeI0PzXa7TwTKzBVouD2OEte3f14FeXuhbvZDtCcK/JVvh6h8Y1yHTvG/Ubx0U2FlGmabmOkDqB7haOExFA/Eb87LX2psgOAfTuCAQRoQbgg9FhVtqU8ID/FBuRxAgiSXfptIgXJHJTrZTLTTptovMU7xcncBMXPmF0uK2NTxWFfhYAzsmif6azbtJ8/kSuO2LiqbntNOsyrQfLS1sB4cfhBGhET4rXi2i7fA47C0nNa/E0BfwE1WSY/K4TIIjXknjNUs8tvBKjiQTUGWowkVW7wQYJI4giD68VGut/FGjQpY7vKBae+DnvLDLHODhcXIktc2QN8neuSNPKRHwOPh4Ndrk6bx/hVliJd9iiEklmYpBJOAQYQiE4hBIAkikgCEoTgEEgbCBCMIpg01GsBc8wB8zyWVU2hVqmKQhvHf6qvinuxFUMZpMDhA1cVr922mMjNw3ak7yV1YY6jDK7rM/wDT/wCt5JUT8BHwv9VqOYTuPyUT2ppUWtqt1IP3xUlPFEHe1336qTTom16Qc37sUBeZiwfisfkpmlYAe9munFamDxAcJbqNRu9FFxa4579ep/hht7MP4OsdATQceH5qc8BqPMbgsztX2dftGoK1KqBTbLaIixE+J8/qInpC5rZ+LBgGxHwkWIngdQOSvdnu0TsBV/h8QXPwx/lu1dTabyOLdZG6LKdfYec12wtq9n8RhmOe53ha5rdT4S4iHg8JIUdTCU3YR7c01GRUZ4m6SA9oaCToZ8ivVNsYNmJY9rSH0qtIZHNMtcQ0ukEcfoV5dsHAg1HNcIyB7XXBFz3cx1cEY3ZWMvCV5pdzUOUtcX0XH4QSIexx3B0NM8Qr+y8QD4X3Y+x5cCOY1WZVpWg6jXqnbNq5XAHdp0V2Jwy1XRYjBlonWNeYPwu8wqi3tmkVWFmrg0xfUC8D5+pWLUZBIWWU+tr6ZCc1BJZg5BBIIAoIwkgJSmolybKQBQY5+Wm48veysKttFoLCDpInpOirH2Fl4z9iUS3xaF9m8hvctMka7t3Pmm4anbM6wIAHK149kytUnpuC63OY5ykpEaG4Ov7qEhSYU3ukENejl6Ku12U8lpvpzLTru+iy6qdgPr0hcbiLdDostjnU3SNy1SZaOVvI6fVVq9OQkGrs6s2sJb8QElu+P6hxHstDF0u/pX/mUhmHFzPzfv5Lj2Z6ZDmEgtMgjULrNibYbWIzANqjSLB3GOfEKdabY5SzVT9kO1L8G4MdL6DnAlu9hkS+n5TI3zxVmmaQbiatnCqajibiG1KhNFjeDi4Bx4BsLB2the7qEAeB3ibyB1b5GR5BQNquDcsnLOaN0xGbrCnLHfiJfxuqOIEk5tTc9Tc+6z6wykOG7Xor7XKvXYrQ2tk40gtc03F1d2wB3hcNHeIeevzlcls/EOYYG46LqKlXPTad7SR/uuPYqMp03xu4rIIowsVAEkYTgEgEIopIAJJxCbCAQVLaLpLWcSJ8zCvNCyMVU8bnc4b5Wlacc72jO9JsVi7xNhoqoxwVU03O6IOwnNbsWkyuCntKxu4e3QqehjSDD0BuseCIcbga8FmY5sPPO/r9lPqN3tPhdI6E7iq9V5IAdq0Fp8k9kcx1kE1hsiUjW3YCn3WYuOY/l3LELC0yLRoRqtusfD6BUKjFMVZpq4fagxNPu6v85t6btM9rsP6j8yAqo0g/8LNcyDw58DuK0Kby4Sfi0d1G/wA9VRW7FgjTehUTkKl0EzqoIeCN66Ck9xEAwLE+Sx6guOq0sOfY+ymrw8q4xpGv1+pKfCTLgJ0LmvraG5UYRSSBqKSKARQT4ShAMcYCwnkE+y1sc+Bl3u9lTOHDBmfadG7z+wXRxTrbHkvaBqka4KvUxInXLyGika9xEteD8lohMynJsosThAbEQUw1qg+Keuo+SuYbGzrfqgMvC13UjlddpsQrW0KY8L26OHzHHnHsptq4ZpGdsRo7kdxTth7MxGLc3D4ZhqVC4EAaAaFzjuaJ1TJnsNlLSEuA5he9dkfw+wWzsjsa1tfEO/O9odSY7+mm07/1G55Loe0+AwNbD1XvoUXGnTeWONNmZpAsWuiRdZ/nGkwr5vxogwqT1oY6k67oOUOgui2bgTxWe5PHws/UbgpcGRoeg5dUxJjfECqStFAoproQFZ5V/DH6rPqfEruGKmrwaWHNvvr9VMCqWz3yI+7fYVyFhyTWTTC/qKBRCKhZsJJ0IIB8JAJJIk3dFeoZinMZ4iL/ADPIcAsUipXfb13NClr1DVedzR8gPqVp4RjWNk2nQDcOHVdscqKjhmMGVjczvzOtc8ZOgVmhRn4gy24AH1JTm1Gx4bD36qOpWEQN/qUwRp0yYaxpPkPZWMHsnDul722bJMOLWGNZI3DeRyG9UhUmqykyJLhnI/8AyTwCs7SxRdkpCAwnMSP6ROX2LurlGV+ReEneV+JnbVYwE02MaDZssbccQCCAOWvNey/hRssUsEKzwBVxHj0AimR4GiN0X814TsrB/wAViqNE6VKjWnkyfF/2gr3XaW2X0awptYW0WMa1gg6AQPZLK6i8Jc726TtBgzWoPYBci3EEXBB4grxxm38W3vsJiG+MMOedI3eq9NwnaEWk+S5/8UcIyvhe9okNrNsH8WHVruSwy1e20txmnl428KOExGGLQ7v3A3ghpgCZ4hcm9eufhb2ezMrfxZpup1GljmESYI1kjW68w7QbNOGxFagTPdVC0Hi3Vp8wQtcNeMeSXqs9OYgiAtGSdBwSal+yArVdR6K1hyq9Ye4U1E+6mrwT4F8O8/f7C1Fi0zDvvd/wtppkArPlnlVx/YKcE1ELBqKSSSDOAVPatfK3KNXeyutWU5wL3Pdus3ytK14pusuS6iMNDG33a/qed3QJwqnIwcR7kqpjsRmIAs1ug9yrmX4RwaPZdLBOXwOgTBiMt+RPSP8AKiqPkngqeKqX8vb7KKazsyvFXMdYPqbfVSOdLnEnSmAI6AcFmYV5BJ5fVXnuuebZ8rKfp7603vw7qNbtCi52jc5jmGmF7i/a+HrSXAeYXz72bxTKWKovqGwfE7hmBaCeUletYPAuLnRUETYEfVRm24dLW0sKAc9AyN7D/wCJ+izsS41WFhkA+S0MRha//wAb6YG8ObmnzlUMW6o346bHcS1xb8io01N2LVbSGQP6xdcb+L/8OcXTfhxDn0Qa3NwgNceZHsF2OGqUgypUeMgY0ugm5sd68axWJfUcX1CXOcZJOqvCa7Y8t+IgnBMCeCtGKVqUoNCIQEFbQqSlvTa4siz6JVWJ7DfzK18GfCOUj0KxQbnqtbZ7tR0Pr/wo5JvA8L+y0igiuZ0EkkkgJYXOVy7M/NzA4a7gulhYe1acPJ4rXhvdjLljMWlTfZp5BZgWhQb4B5rojEZ4rPruv5e5V2o7wlZ1V4Lneg8kUfEmHdYq5Rqw0zun5qhQPFWGXnogBVu0gL1LsPtN9bDsMy4eB/HM2BfqIXlhstPYW2K2GcTQuHatNwefI81OU2vjy/G9vaHjEmO7FLnmLh7KvjBiWjxNonoX/suIb+Irmxmoyb/DUtIsdQhX/EdxFqN/1Pt8go/Gt/8Apiv/AIh4tjMJTpzFSq5ri1p0a0GZHCY1XmxVvau0amIqGpVNzYAaADQBVCtI58ru7AJ4TE4JpSsSSanICKsm0zp0CdVCbS0Hl7pVWJP1PVaOzn3HMEel/wB1QDZLvP3U+BfBHIj52+qLNzRS9tpEBJEFcbqCEk6UkgnWdtijLZ4ey1IUdWmCCDvEJ45auyym5px1NhJgcVqVoADRoAAoGUclQg7iU2pVXbHKVQ/fRY7XrTqO8M3EX9NyySg/i1RN1ZY/eNyzmvIUgroJqEtOtlTr4mJDfMqs6u4pgEkBI19zYDB+n3Moo4r444AD0CATpHIu3eaCedPNARohApBATJyantCAiraJtE2H3vT6osoqJt5n3SqsfUjTlcT+o+hKewQ4j75KOvqfvgnkzld5HyTib63mOkA8QFK1V8Ddg5W9FYXFlNWx0y7hIoJJGtQgQnoFSpibcpRDhqbHy0WE9y6fbI8E81zFUcNCuziu8XNyT9krz/pT19wspa7BNI9HfRZCtPwkkkUEQVjBMl46z6KBW8CIzO4NPzRDPe6XE8ynBRMUzUyOTwPCeoTdyko6FAQlIJ+VMbqgJypcO2SogFLh/iCAFanBIVHDmx6+60saLjoFl0zd480U8Viqden0RomQR5jyTXfT6IUnQQUQq29kPkEdD62+iuErL2a7LUjjI+oWu4Ll5ZrJvx39TEkklC11ApJKIpS2v/LPX6Fck3Q8nGPkkkuzi/i5+T+Syz+W/wC9xWQkkrRfBCISSQCV78jurR5JJJwXxG1TtSSQR40UlDekkiAmaqKLpJICUm6nw2vqkkiA/H7uiyqXxu6fRBJFETs0HT6JgSSSOr+HPiZ1b7rfKSSx5/Y04vKCSSSwav/Z"/>
          <p:cNvSpPr>
            <a:spLocks noChangeAspect="1" noChangeArrowheads="1"/>
          </p:cNvSpPr>
          <p:nvPr/>
        </p:nvSpPr>
        <p:spPr bwMode="auto">
          <a:xfrm>
            <a:off x="155575" y="-1790700"/>
            <a:ext cx="28098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6" name="AutoShape 4" descr="data:image/jpeg;base64,/9j/4AAQSkZJRgABAQAAAQABAAD/2wCEAAkGBxASEhUUDxQUFRQVFBQWFBQVFRQUFBYVFBQXFhQUFBQYHCggGBolHBQVITEhJSkrLi4uGB8zODMsNygtLisBCgoKDg0OGhAQFywkHCQsLCwsLCwsLCwsLCwsLCwsLCwsLCwsLCwsLCwsLCwsLCwsLCwsLCwsLCwsLCwsLCwsLP/AABEIAQMAwgMBIgACEQEDEQH/xAAcAAABBQEBAQAAAAAAAAAAAAABAAIDBAUGBwj/xAA/EAABAwIDBQYEBAUDAwUAAAABAAIRAyEEEjEFQVFhcQYTIoGRsTKhwfAHQmLRFDNScuEjkvGCosIVJENTsv/EABgBAAMBAQAAAAAAAAAAAAAAAAABAgME/8QAIREBAQACAwEAAgMBAAAAAAAAAAECEQMhMUESIjJRYRP/2gAMAwEAAhEDEQA/APLUQEkQsWwQhCeQhCAbCBCegUA2EoRhKEAoShFWMHg31DDR1J0H3wRsKyIXo2wOwDXAOqusQCSSN+5rd1ouTvVvaHZLAMs7vH77FubpIAt1WV5cd6VMLXm+CwNWqYpMLo1gGB1K0ndlsXE5J5XB/wC4BeiF3csbTwlNrGZRHwlzhHxEzJcdVYwe0JtWAa7i74T1nTrooy5bL0ucbx6tQeww9paeBEKOF7fiNm4fEAsrUmuIg84doWuF+PouM2x2AEF2CeXRc0qhBcP7XAX808eaX0rx2OChCFNVpuaS1wIcDBBsQeajIW22ZiSdCSYMSToQQAhJGEUA1JFJAFOCEJyQApBFGEA1BOKEIBqSdCCYJoXqmxOztOjTp5rvcxpcCPhzNBfyzTMncAAuL7A7O7/H0GEZmtd3jxuy0gX38w0ea9R7UtLTEiXOh3IASZ9QsOe3Wo045N9kMXMNp6cRpA1M7x77rXUGJZmc1w0pvHm+xM+Vk3C1R3ci5ccrTxyiXO6AEDqVJVe2nhhoSat/+ogk/wC1rlzYt65naVarTrlha11MzlzDwmCbE6iOPJSYes4E9wCHC78O/wAbXDf3c6HXTXlvs1y2oPFqcxmdJdqOkgqhgn5iWVLVG3a7jGuX9vsO3ZadZg67C1j6YgARl1gG4g7xr7K9Vozlq04DpvGjx+549FytDaWW0hsyZ3ST4vImDyIHFbGA2oxzsmjou3SeDmnr7qJ6tmduuztPE0XV6Lf9emCTAjO1t3NcP6gJI6HivJ5XvGy9oB1XKPiMPp2tUA3f3QCCOS8t/ETYQweNe2mIpVR31K0ANeTLB/a4EdIXZxXpzck7cylCIRhaoNhBOhKEEbCUJ0JQgGwknQkgAnAJIpGUJIpFABCEQkUA1CE6EoTJ6J+DmEAqV8Q4gBjBT/3kOcP9rD6hQdosfVq1nsJNy6tVj8jCSGM6kZBH6gqfYvEvpUah/JnzuHEUaZcB0L3UxzVnstgz3TquJMuq4kd5xy0m5y2f7nnzHJY5a9rTF0VJuShR7ywDdIsS4l0DkJHWyzcbtIVbA2JO+wtEj53VbtFtKriGMflyscSGD/HAD3WPQfl66eX37LG4/W0rSOKhoJB8GvNumaOkFWWtZVEmx1a4ag8QeRnyKr4Sox7gTun5aSq2JcaZLqRsT4mzbWxHBRo0W0sSRLX3vMixNtevus4Yx7SC1xtdpFiFFjcWHmd3t5cPZV6ZuJBLZ8QFjHEHitccWdyen7ILcRTaWuyvAFekdHMqB2WswfpJAd0cOah/FmkK+Ep1hGehWDX8WsrN+HpnDSPNYGHrd06GutkzNcJ0qCHH1aLbiU/F7QfX/iqZuK2Ea+3/ANlGHe7HepW2N10nLtwQCKSUK2YgIEIhJyAalCKMIBsIowkgAiEEUAUoQRQAQRSCACScUEB234fuBp1GHQuJI5NYHfMtHoqNTaJbSyk61nu9cl/k5Rdjq5b30a5RH/UCFS2jdwi86DkNVjZ+1aTx0dSsarmD8rGAADSZknr+yz3UD3ojifl9lQbOxD2QfvzVj+MPeEwTYm0WkXUzG+L3EGGfDHwbxbrKlbSNRri3kPkFQwFRrmuiS0ESRoJ0n0K3uzmGIc4DxNIuCquFgmUrk6tEtdbeYITKNZ1N1/CeBFv8jkul21gqWYiDmJgBusqjsej32aabnBpa0CpvLpgCATuWmON14zut6X24ljnU3R4C1zXQZyh/xA9HX/yjs+o6iyuaoALWBrTudOa7eIOdLFbJLqRdRGQMuRuMC49PYLExhcyi1pnxuLjP6QLDlcIs7FrMhKEUk0BCRCegQmZiISSCCOhBJJAIBKEkQkAhBPQhANhJOIQTAJIowgNLs9WLahAvmaRHzHzVjJJkagm3H9jKxmPLTLTBGhW1RdUq0g5oIyvy1Kjd0iW5uFpU2Lxvx0GzMI17QHCDA/5CvHYuTxMAJ5rO2B3zKeV98ji39UHxNPSCuowj8wS87VO2K3Y0ty5GtbMkAWJWx2b2a2m8nWQrdcw0ngJU2x5BbmiT8kbtq/xYm0dktc9390i2h4hLC4B7TYgX1i/VdFtHCXNRjmkAmWyM0cYUDh4U+4XSpi67KGFqC3iLW3gCCbknpK8w7T46nVrk0BFNtm9SS5xFhaTA5NC6j8QcXlpU6W95LiOTYAPuuBKr/GWRIpqcEESISSSBQkAiiEAISRSQDcqMJ6KAjhOARSlBmuCbCfKIQRgCRCMpzUBHC7b8NsJVxNZtDL/7em7va53Fv5Wu4yQBHCeCxsJsbwl9aW28IBE9Sup7E9r8HgaT6D21GmpULnVxDwbBrQWi4AA3TqSqk/sZS6ae2cN3NdzDADv5btz2i+m4tkiOBB4xBga+VxB4rX27gm4miC1wew+Jj2n0cCFxralVhy1Lubo7+sDiNzvdK9nhk7Zoa8EHeCPULkcRsjFNcT3rzG6TFuHNWKeNe9vgflMcJWZWdiHGK1dxA/pZbyCnGNpdtHZmzar6jXPe60SMx0nQiV1WZpMBcLSweY3qVOZ+DrorO3cU+hhiaQd/qO7pr7mLS65/NHvyT12WXTmO1m0O/wAS9zTLGwxn9rdT5uzHzCyQ1BEFDE3KiAikgEkkAjCAanQlCcgGwkikgzgkEYQSAlNCJQTBJJBPDCiS3wrdI2tJMASToBcnotrBYBtPxVbvFxTEQP7zx5LJc8DS3v6qu7EH8riOME36racaZyT+m1jcfUfqbcBos97QdVWZjiPiEjiLH9irIqNcJafLelZY0mcybHZXtLUwTsrsz8O4+NgPiaT+enNgeI0PzXa7TwTKzBVouD2OEte3f14FeXuhbvZDtCcK/JVvh6h8Y1yHTvG/Ubx0U2FlGmabmOkDqB7haOExFA/Eb87LX2psgOAfTuCAQRoQbgg9FhVtqU8ID/FBuRxAgiSXfptIgXJHJTrZTLTTptovMU7xcncBMXPmF0uK2NTxWFfhYAzsmif6azbtJ8/kSuO2LiqbntNOsyrQfLS1sB4cfhBGhET4rXi2i7fA47C0nNa/E0BfwE1WSY/K4TIIjXknjNUs8tvBKjiQTUGWowkVW7wQYJI4giD68VGut/FGjQpY7vKBae+DnvLDLHODhcXIktc2QN8neuSNPKRHwOPh4Ndrk6bx/hVliJd9iiEklmYpBJOAQYQiE4hBIAkikgCEoTgEEgbCBCMIpg01GsBc8wB8zyWVU2hVqmKQhvHf6qvinuxFUMZpMDhA1cVr922mMjNw3ak7yV1YY6jDK7rM/wDT/wCt5JUT8BHwv9VqOYTuPyUT2ppUWtqt1IP3xUlPFEHe1336qTTom16Qc37sUBeZiwfisfkpmlYAe9munFamDxAcJbqNRu9FFxa4579ep/hht7MP4OsdATQceH5qc8BqPMbgsztX2dftGoK1KqBTbLaIixE+J8/qInpC5rZ+LBgGxHwkWIngdQOSvdnu0TsBV/h8QXPwx/lu1dTabyOLdZG6LKdfYec12wtq9n8RhmOe53ha5rdT4S4iHg8JIUdTCU3YR7c01GRUZ4m6SA9oaCToZ8ivVNsYNmJY9rSH0qtIZHNMtcQ0ukEcfoV5dsHAg1HNcIyB7XXBFz3cx1cEY3ZWMvCV5pdzUOUtcX0XH4QSIexx3B0NM8Qr+y8QD4X3Y+x5cCOY1WZVpWg6jXqnbNq5XAHdp0V2Jwy1XRYjBlonWNeYPwu8wqi3tmkVWFmrg0xfUC8D5+pWLUZBIWWU+tr6ZCc1BJZg5BBIIAoIwkgJSmolybKQBQY5+Wm48veysKttFoLCDpInpOirH2Fl4z9iUS3xaF9m8hvctMka7t3Pmm4anbM6wIAHK149kytUnpuC63OY5ykpEaG4Ov7qEhSYU3ukENejl6Ku12U8lpvpzLTru+iy6qdgPr0hcbiLdDostjnU3SNy1SZaOVvI6fVVq9OQkGrs6s2sJb8QElu+P6hxHstDF0u/pX/mUhmHFzPzfv5Lj2Z6ZDmEgtMgjULrNibYbWIzANqjSLB3GOfEKdabY5SzVT9kO1L8G4MdL6DnAlu9hkS+n5TI3zxVmmaQbiatnCqajibiG1KhNFjeDi4Bx4BsLB2the7qEAeB3ibyB1b5GR5BQNquDcsnLOaN0xGbrCnLHfiJfxuqOIEk5tTc9Tc+6z6wykOG7Xor7XKvXYrQ2tk40gtc03F1d2wB3hcNHeIeevzlcls/EOYYG46LqKlXPTad7SR/uuPYqMp03xu4rIIowsVAEkYTgEgEIopIAJJxCbCAQVLaLpLWcSJ8zCvNCyMVU8bnc4b5Wlacc72jO9JsVi7xNhoqoxwVU03O6IOwnNbsWkyuCntKxu4e3QqehjSDD0BuseCIcbga8FmY5sPPO/r9lPqN3tPhdI6E7iq9V5IAdq0Fp8k9kcx1kE1hsiUjW3YCn3WYuOY/l3LELC0yLRoRqtusfD6BUKjFMVZpq4fagxNPu6v85t6btM9rsP6j8yAqo0g/8LNcyDw58DuK0Kby4Sfi0d1G/wA9VRW7FgjTehUTkKl0EzqoIeCN66Ck9xEAwLE+Sx6guOq0sOfY+ymrw8q4xpGv1+pKfCTLgJ0LmvraG5UYRSSBqKSKARQT4ShAMcYCwnkE+y1sc+Bl3u9lTOHDBmfadG7z+wXRxTrbHkvaBqka4KvUxInXLyGika9xEteD8lohMynJsosThAbEQUw1qg+Keuo+SuYbGzrfqgMvC13UjlddpsQrW0KY8L26OHzHHnHsptq4ZpGdsRo7kdxTth7MxGLc3D4ZhqVC4EAaAaFzjuaJ1TJnsNlLSEuA5he9dkfw+wWzsjsa1tfEO/O9odSY7+mm07/1G55Loe0+AwNbD1XvoUXGnTeWONNmZpAsWuiRdZ/nGkwr5vxogwqT1oY6k67oOUOgui2bgTxWe5PHws/UbgpcGRoeg5dUxJjfECqStFAoproQFZ5V/DH6rPqfEruGKmrwaWHNvvr9VMCqWz3yI+7fYVyFhyTWTTC/qKBRCKhZsJJ0IIB8JAJJIk3dFeoZinMZ4iL/ADPIcAsUipXfb13NClr1DVedzR8gPqVp4RjWNk2nQDcOHVdscqKjhmMGVjczvzOtc8ZOgVmhRn4gy24AH1JTm1Gx4bD36qOpWEQN/qUwRp0yYaxpPkPZWMHsnDul722bJMOLWGNZI3DeRyG9UhUmqykyJLhnI/8AyTwCs7SxRdkpCAwnMSP6ROX2LurlGV+ReEneV+JnbVYwE02MaDZssbccQCCAOWvNey/hRssUsEKzwBVxHj0AimR4GiN0X814TsrB/wAViqNE6VKjWnkyfF/2gr3XaW2X0awptYW0WMa1gg6AQPZLK6i8Jc726TtBgzWoPYBci3EEXBB4grxxm38W3vsJiG+MMOedI3eq9NwnaEWk+S5/8UcIyvhe9okNrNsH8WHVruSwy1e20txmnl428KOExGGLQ7v3A3ghpgCZ4hcm9eufhb2ezMrfxZpup1GljmESYI1kjW68w7QbNOGxFagTPdVC0Hi3Vp8wQtcNeMeSXqs9OYgiAtGSdBwSal+yArVdR6K1hyq9Ye4U1E+6mrwT4F8O8/f7C1Fi0zDvvd/wtppkArPlnlVx/YKcE1ELBqKSSSDOAVPatfK3KNXeyutWU5wL3Pdus3ytK14pusuS6iMNDG33a/qed3QJwqnIwcR7kqpjsRmIAs1ug9yrmX4RwaPZdLBOXwOgTBiMt+RPSP8AKiqPkngqeKqX8vb7KKazsyvFXMdYPqbfVSOdLnEnSmAI6AcFmYV5BJ5fVXnuuebZ8rKfp7603vw7qNbtCi52jc5jmGmF7i/a+HrSXAeYXz72bxTKWKovqGwfE7hmBaCeUletYPAuLnRUETYEfVRm24dLW0sKAc9AyN7D/wCJ+izsS41WFhkA+S0MRha//wAb6YG8ObmnzlUMW6o346bHcS1xb8io01N2LVbSGQP6xdcb+L/8OcXTfhxDn0Qa3NwgNceZHsF2OGqUgypUeMgY0ugm5sd68axWJfUcX1CXOcZJOqvCa7Y8t+IgnBMCeCtGKVqUoNCIQEFbQqSlvTa4siz6JVWJ7DfzK18GfCOUj0KxQbnqtbZ7tR0Pr/wo5JvA8L+y0igiuZ0EkkkgJYXOVy7M/NzA4a7gulhYe1acPJ4rXhvdjLljMWlTfZp5BZgWhQb4B5rojEZ4rPruv5e5V2o7wlZ1V4Lneg8kUfEmHdYq5Rqw0zun5qhQPFWGXnogBVu0gL1LsPtN9bDsMy4eB/HM2BfqIXlhstPYW2K2GcTQuHatNwefI81OU2vjy/G9vaHjEmO7FLnmLh7KvjBiWjxNonoX/suIb+Irmxmoyb/DUtIsdQhX/EdxFqN/1Pt8go/Gt/8Apiv/AIh4tjMJTpzFSq5ri1p0a0GZHCY1XmxVvau0amIqGpVNzYAaADQBVCtI58ru7AJ4TE4JpSsSSanICKsm0zp0CdVCbS0Hl7pVWJP1PVaOzn3HMEel/wB1QDZLvP3U+BfBHIj52+qLNzRS9tpEBJEFcbqCEk6UkgnWdtijLZ4ey1IUdWmCCDvEJ45auyym5px1NhJgcVqVoADRoAAoGUclQg7iU2pVXbHKVQ/fRY7XrTqO8M3EX9NyySg/i1RN1ZY/eNyzmvIUgroJqEtOtlTr4mJDfMqs6u4pgEkBI19zYDB+n3Moo4r444AD0CATpHIu3eaCedPNARohApBATJyantCAiraJtE2H3vT6osoqJt5n3SqsfUjTlcT+o+hKewQ4j75KOvqfvgnkzld5HyTib63mOkA8QFK1V8Ddg5W9FYXFlNWx0y7hIoJJGtQgQnoFSpibcpRDhqbHy0WE9y6fbI8E81zFUcNCuziu8XNyT9krz/pT19wspa7BNI9HfRZCtPwkkkUEQVjBMl46z6KBW8CIzO4NPzRDPe6XE8ynBRMUzUyOTwPCeoTdyko6FAQlIJ+VMbqgJypcO2SogFLh/iCAFanBIVHDmx6+60saLjoFl0zd480U8Viqden0RomQR5jyTXfT6IUnQQUQq29kPkEdD62+iuErL2a7LUjjI+oWu4Ll5ZrJvx39TEkklC11ApJKIpS2v/LPX6Fck3Q8nGPkkkuzi/i5+T+Syz+W/wC9xWQkkrRfBCISSQCV78jurR5JJJwXxG1TtSSQR40UlDekkiAmaqKLpJICUm6nw2vqkkiA/H7uiyqXxu6fRBJFETs0HT6JgSSSOr+HPiZ1b7rfKSSx5/Y04vKCSSSwav/Z"/>
          <p:cNvSpPr>
            <a:spLocks noChangeAspect="1" noChangeArrowheads="1"/>
          </p:cNvSpPr>
          <p:nvPr/>
        </p:nvSpPr>
        <p:spPr bwMode="auto">
          <a:xfrm>
            <a:off x="155575" y="-1790700"/>
            <a:ext cx="28098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8678" name="Picture 6" descr="http://upload.wikimedia.org/wikipedia/en/5/5e/Ron_Weasley_po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819400"/>
            <a:ext cx="2523883" cy="3362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2971800"/>
            <a:ext cx="8686800" cy="3200717"/>
          </a:xfrm>
        </p:spPr>
        <p:txBody>
          <a:bodyPr/>
          <a:lstStyle/>
          <a:p>
            <a:pPr marL="457200" indent="-457200">
              <a:buSzPct val="100000"/>
              <a:buNone/>
            </a:pPr>
            <a:r>
              <a:rPr lang="en-US" sz="2400" dirty="0" smtClean="0"/>
              <a:t>16. Hermione is a witch. Her parents are </a:t>
            </a:r>
            <a:r>
              <a:rPr lang="en-US" sz="2400" dirty="0" err="1" smtClean="0"/>
              <a:t>muggles</a:t>
            </a:r>
            <a:r>
              <a:rPr lang="en-US" sz="2400" dirty="0" smtClean="0"/>
              <a:t>. What must Hermione’s parents’ genotypes be?</a:t>
            </a:r>
            <a:endParaRPr lang="en-US" dirty="0" smtClean="0"/>
          </a:p>
          <a:p>
            <a:pPr marL="457200" indent="-457200">
              <a:buNone/>
            </a:pPr>
            <a:r>
              <a:rPr lang="en-US" sz="4400" dirty="0" smtClean="0">
                <a:solidFill>
                  <a:schemeClr val="bg2"/>
                </a:solidFill>
              </a:rPr>
              <a:t>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444038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1638" y="2666998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00ADD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3436439"/>
            <a:ext cx="727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5362" name="AutoShape 2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0" name="AutoShape 2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2514600"/>
          </a:xfrm>
          <a:ln w="28575">
            <a:solidFill>
              <a:schemeClr val="accent6"/>
            </a:solidFill>
          </a:ln>
        </p:spPr>
        <p:txBody>
          <a:bodyPr>
            <a:noAutofit/>
          </a:bodyPr>
          <a:lstStyle/>
          <a:p>
            <a:r>
              <a:rPr lang="en-US" sz="4000" b="1" dirty="0" smtClean="0"/>
              <a:t>Being a wizard or witch (having magical abilities) is recessive (m). Being a </a:t>
            </a:r>
            <a:r>
              <a:rPr lang="en-US" sz="4000" b="1" dirty="0" err="1" smtClean="0"/>
              <a:t>muggle</a:t>
            </a:r>
            <a:r>
              <a:rPr lang="en-US" sz="4000" b="1" dirty="0" smtClean="0"/>
              <a:t> (having no magical ability) is dominant (M).</a:t>
            </a:r>
            <a:endParaRPr lang="en-US" sz="4000" b="1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316109" y="444038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bg2"/>
                          </a:solidFill>
                        </a:rPr>
                        <a:t>Mm</a:t>
                      </a:r>
                      <a:endParaRPr lang="en-US" sz="44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88747" y="4503239"/>
            <a:ext cx="7273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 smtClean="0">
                <a:solidFill>
                  <a:schemeClr val="bg2"/>
                </a:solidFill>
              </a:rPr>
              <a:t>M</a:t>
            </a:r>
          </a:p>
          <a:p>
            <a:pPr defTabSz="457200"/>
            <a:endParaRPr lang="en-US" sz="4400" dirty="0">
              <a:solidFill>
                <a:schemeClr val="bg2"/>
              </a:solidFill>
            </a:endParaRPr>
          </a:p>
          <a:p>
            <a:pPr defTabSz="457200"/>
            <a:r>
              <a:rPr lang="en-US" sz="4400" dirty="0" smtClean="0">
                <a:solidFill>
                  <a:schemeClr val="bg2"/>
                </a:solidFill>
              </a:rPr>
              <a:t>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24400" y="3781723"/>
            <a:ext cx="39624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/>
                </a:solidFill>
              </a:rPr>
              <a:t>Hermione’s genotype must be </a:t>
            </a:r>
            <a:r>
              <a:rPr lang="en-US" sz="2400" dirty="0" smtClean="0">
                <a:solidFill>
                  <a:schemeClr val="accent6"/>
                </a:solidFill>
              </a:rPr>
              <a:t>mm</a:t>
            </a:r>
            <a:r>
              <a:rPr lang="en-US" sz="2400" dirty="0" smtClean="0">
                <a:solidFill>
                  <a:schemeClr val="bg2"/>
                </a:solidFill>
              </a:rPr>
              <a:t> because she has magical abilities.</a:t>
            </a:r>
          </a:p>
          <a:p>
            <a:endParaRPr lang="en-US" sz="1050" dirty="0">
              <a:solidFill>
                <a:schemeClr val="bg2"/>
              </a:solidFill>
            </a:endParaRPr>
          </a:p>
          <a:p>
            <a:r>
              <a:rPr lang="en-US" sz="2400" dirty="0" smtClean="0">
                <a:solidFill>
                  <a:schemeClr val="bg2"/>
                </a:solidFill>
              </a:rPr>
              <a:t>The only way she could have the genotype mm is if both of her parents were </a:t>
            </a:r>
            <a:r>
              <a:rPr lang="en-US" sz="2400" b="1" dirty="0" smtClean="0">
                <a:solidFill>
                  <a:schemeClr val="bg2"/>
                </a:solidFill>
              </a:rPr>
              <a:t>heterozygous (Mm).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47800" y="3657600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r>
              <a:rPr lang="en-US" sz="4400" dirty="0" smtClean="0">
                <a:solidFill>
                  <a:schemeClr val="bg2"/>
                </a:solidFill>
              </a:rPr>
              <a:t>M      </a:t>
            </a:r>
            <a:r>
              <a:rPr lang="en-US" sz="4400" dirty="0" err="1" smtClean="0">
                <a:solidFill>
                  <a:schemeClr val="bg2"/>
                </a:solidFill>
              </a:rPr>
              <a:t>m</a:t>
            </a:r>
            <a:endParaRPr lang="en-US" sz="4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2971800"/>
            <a:ext cx="8686800" cy="3200717"/>
          </a:xfrm>
        </p:spPr>
        <p:txBody>
          <a:bodyPr/>
          <a:lstStyle/>
          <a:p>
            <a:pPr marL="457200" indent="-457200">
              <a:buSzPct val="100000"/>
              <a:buNone/>
            </a:pPr>
            <a:r>
              <a:rPr lang="en-US" sz="2400" dirty="0" smtClean="0"/>
              <a:t>17. If Hermione had a brother, what is the probability he would be a </a:t>
            </a:r>
            <a:r>
              <a:rPr lang="en-US" sz="2400" dirty="0" err="1" smtClean="0"/>
              <a:t>muggle</a:t>
            </a:r>
            <a:r>
              <a:rPr lang="en-US" sz="2400" dirty="0" smtClean="0"/>
              <a:t>?</a:t>
            </a:r>
            <a:endParaRPr lang="en-US" dirty="0" smtClean="0"/>
          </a:p>
          <a:p>
            <a:pPr marL="457200" indent="-457200">
              <a:buNone/>
            </a:pPr>
            <a:r>
              <a:rPr lang="en-US" sz="4400" dirty="0" smtClean="0">
                <a:solidFill>
                  <a:schemeClr val="bg2"/>
                </a:solidFill>
              </a:rPr>
              <a:t>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444038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1638" y="2666998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00ADD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3436439"/>
            <a:ext cx="727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5362" name="AutoShape 2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0" name="AutoShape 2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2514600"/>
          </a:xfrm>
          <a:ln w="28575">
            <a:solidFill>
              <a:schemeClr val="accent6"/>
            </a:solidFill>
          </a:ln>
        </p:spPr>
        <p:txBody>
          <a:bodyPr>
            <a:noAutofit/>
          </a:bodyPr>
          <a:lstStyle/>
          <a:p>
            <a:r>
              <a:rPr lang="en-US" sz="4000" b="1" dirty="0" smtClean="0"/>
              <a:t>Being a wizard or witch (having magical abilities) is recessive (m). Being a </a:t>
            </a:r>
            <a:r>
              <a:rPr lang="en-US" sz="4000" b="1" dirty="0" err="1" smtClean="0"/>
              <a:t>muggle</a:t>
            </a:r>
            <a:r>
              <a:rPr lang="en-US" sz="4000" b="1" dirty="0" smtClean="0"/>
              <a:t> (having no magical ability) is dominant (M).</a:t>
            </a:r>
            <a:endParaRPr lang="en-US" sz="4000" b="1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316109" y="444038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bg2"/>
                          </a:solidFill>
                        </a:rPr>
                        <a:t>Mm</a:t>
                      </a:r>
                      <a:endParaRPr lang="en-US" sz="44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88747" y="4503239"/>
            <a:ext cx="7273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 smtClean="0">
                <a:solidFill>
                  <a:schemeClr val="bg2"/>
                </a:solidFill>
              </a:rPr>
              <a:t>M</a:t>
            </a:r>
          </a:p>
          <a:p>
            <a:pPr defTabSz="457200"/>
            <a:endParaRPr lang="en-US" sz="4400" dirty="0">
              <a:solidFill>
                <a:schemeClr val="bg2"/>
              </a:solidFill>
            </a:endParaRPr>
          </a:p>
          <a:p>
            <a:pPr defTabSz="457200"/>
            <a:r>
              <a:rPr lang="en-US" sz="4400" dirty="0" smtClean="0">
                <a:solidFill>
                  <a:schemeClr val="bg2"/>
                </a:solidFill>
              </a:rPr>
              <a:t>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47800" y="3657600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r>
              <a:rPr lang="en-US" sz="4400" dirty="0" smtClean="0">
                <a:solidFill>
                  <a:schemeClr val="bg2"/>
                </a:solidFill>
              </a:rPr>
              <a:t>M      </a:t>
            </a:r>
            <a:r>
              <a:rPr lang="en-US" sz="4400" dirty="0" err="1" smtClean="0">
                <a:solidFill>
                  <a:schemeClr val="bg2"/>
                </a:solidFill>
              </a:rPr>
              <a:t>m</a:t>
            </a:r>
            <a:endParaRPr lang="en-US" sz="4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2971800"/>
            <a:ext cx="8686800" cy="3200717"/>
          </a:xfrm>
        </p:spPr>
        <p:txBody>
          <a:bodyPr/>
          <a:lstStyle/>
          <a:p>
            <a:pPr marL="457200" indent="-457200">
              <a:buSzPct val="100000"/>
              <a:buNone/>
            </a:pPr>
            <a:r>
              <a:rPr lang="en-US" sz="2400" dirty="0" smtClean="0"/>
              <a:t>17. If Hermione had a brother, what is the probability he would be a </a:t>
            </a:r>
            <a:r>
              <a:rPr lang="en-US" sz="2400" dirty="0" err="1" smtClean="0"/>
              <a:t>muggle</a:t>
            </a:r>
            <a:r>
              <a:rPr lang="en-US" sz="2400" dirty="0" smtClean="0"/>
              <a:t>?</a:t>
            </a:r>
            <a:endParaRPr lang="en-US" dirty="0" smtClean="0"/>
          </a:p>
          <a:p>
            <a:pPr marL="457200" indent="-457200">
              <a:buNone/>
            </a:pPr>
            <a:r>
              <a:rPr lang="en-US" sz="4400" dirty="0" smtClean="0">
                <a:solidFill>
                  <a:schemeClr val="bg2"/>
                </a:solidFill>
              </a:rPr>
              <a:t>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444038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1638" y="2666998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00ADD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3436439"/>
            <a:ext cx="727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5362" name="AutoShape 2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0" name="AutoShape 2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2514600"/>
          </a:xfrm>
          <a:ln w="28575">
            <a:solidFill>
              <a:schemeClr val="accent6"/>
            </a:solidFill>
          </a:ln>
        </p:spPr>
        <p:txBody>
          <a:bodyPr>
            <a:noAutofit/>
          </a:bodyPr>
          <a:lstStyle/>
          <a:p>
            <a:r>
              <a:rPr lang="en-US" sz="4000" b="1" dirty="0" smtClean="0"/>
              <a:t>Being a wizard or witch (having magical abilities) is recessive (m). Being a </a:t>
            </a:r>
            <a:r>
              <a:rPr lang="en-US" sz="4000" b="1" dirty="0" err="1" smtClean="0"/>
              <a:t>muggle</a:t>
            </a:r>
            <a:r>
              <a:rPr lang="en-US" sz="4000" b="1" dirty="0" smtClean="0"/>
              <a:t> (having no magical ability) is dominant (M).</a:t>
            </a:r>
            <a:endParaRPr lang="en-US" sz="4000" b="1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316109" y="444038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bg2"/>
                          </a:solidFill>
                        </a:rPr>
                        <a:t>Mm</a:t>
                      </a:r>
                      <a:endParaRPr lang="en-US" sz="44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88747" y="4503239"/>
            <a:ext cx="7273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 smtClean="0">
                <a:solidFill>
                  <a:schemeClr val="bg2"/>
                </a:solidFill>
              </a:rPr>
              <a:t>M</a:t>
            </a:r>
          </a:p>
          <a:p>
            <a:pPr defTabSz="457200"/>
            <a:endParaRPr lang="en-US" sz="4400" dirty="0">
              <a:solidFill>
                <a:schemeClr val="bg2"/>
              </a:solidFill>
            </a:endParaRPr>
          </a:p>
          <a:p>
            <a:pPr defTabSz="457200"/>
            <a:r>
              <a:rPr lang="en-US" sz="4400" dirty="0" smtClean="0">
                <a:solidFill>
                  <a:schemeClr val="bg2"/>
                </a:solidFill>
              </a:rPr>
              <a:t>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47800" y="3657600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r>
              <a:rPr lang="en-US" sz="4400" dirty="0" smtClean="0">
                <a:solidFill>
                  <a:schemeClr val="bg2"/>
                </a:solidFill>
              </a:rPr>
              <a:t>M      </a:t>
            </a:r>
            <a:r>
              <a:rPr lang="en-US" sz="4400" dirty="0" err="1" smtClean="0">
                <a:solidFill>
                  <a:schemeClr val="bg2"/>
                </a:solidFill>
              </a:rPr>
              <a:t>m</a:t>
            </a:r>
            <a:endParaRPr lang="en-US" sz="4400" dirty="0">
              <a:solidFill>
                <a:schemeClr val="bg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0" y="38862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2"/>
                </a:solidFill>
              </a:rPr>
              <a:t>Genotypes for </a:t>
            </a:r>
            <a:r>
              <a:rPr lang="en-US" sz="2400" b="1" dirty="0" err="1" smtClean="0">
                <a:solidFill>
                  <a:schemeClr val="bg2"/>
                </a:solidFill>
              </a:rPr>
              <a:t>muggle</a:t>
            </a:r>
            <a:r>
              <a:rPr lang="en-US" sz="2400" b="1" dirty="0" smtClean="0">
                <a:solidFill>
                  <a:schemeClr val="bg2"/>
                </a:solidFill>
              </a:rPr>
              <a:t>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410200" y="44196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MM or Mm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2971800"/>
            <a:ext cx="8686800" cy="3200717"/>
          </a:xfrm>
        </p:spPr>
        <p:txBody>
          <a:bodyPr/>
          <a:lstStyle/>
          <a:p>
            <a:pPr marL="457200" indent="-457200">
              <a:buSzPct val="100000"/>
              <a:buNone/>
            </a:pPr>
            <a:r>
              <a:rPr lang="en-US" sz="2400" dirty="0" smtClean="0"/>
              <a:t>17. If Hermione had a brother, what is the probability he would be a </a:t>
            </a:r>
            <a:r>
              <a:rPr lang="en-US" sz="2400" dirty="0" err="1" smtClean="0"/>
              <a:t>muggle</a:t>
            </a:r>
            <a:r>
              <a:rPr lang="en-US" sz="2400" dirty="0" smtClean="0"/>
              <a:t>?</a:t>
            </a:r>
            <a:endParaRPr lang="en-US" dirty="0" smtClean="0"/>
          </a:p>
          <a:p>
            <a:pPr marL="457200" indent="-457200">
              <a:buNone/>
            </a:pPr>
            <a:r>
              <a:rPr lang="en-US" sz="4400" dirty="0" smtClean="0">
                <a:solidFill>
                  <a:schemeClr val="bg2"/>
                </a:solidFill>
              </a:rPr>
              <a:t>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444038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1638" y="2666998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00ADD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3436439"/>
            <a:ext cx="727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5362" name="AutoShape 2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0" name="AutoShape 2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eg;base64,/9j/4AAQSkZJRgABAQAAAQABAAD/2wCEAAkGBxQQEhUUExQVFhQXFRgXGRUXFhgYGBgYGRgXGBcXFxYYHCggGBolHBgXITEhJSkrLi4uGB8zODMsNygtLisBCgoKDg0OGhAQGywkHyQsLCwsLCwsLCwsLCwsLCwsLCwsLCwsLCwsLCwsLCwsLCwsLCwsLCwsLCwsLCwsLCwsLP/AABEIALgBEQMBIgACEQEDEQH/xAAcAAABBQEBAQAAAAAAAAAAAAAAAgMEBQYHAQj/xABBEAACAQIEAwUEBwYFBAMAAAABAhEAAwQSITEFQVEGEyJhcTKBkaEHFEJSscHRI2JykvDxFRZTguEzQ1TSJJOy/8QAGAEAAwEBAAAAAAAAAAAAAAAAAAECAwT/xAAgEQEBAAICAwEBAQEAAAAAAAAAAQIREiEDMUFRYTIi/9oADAMBAAIRAxEAPwBpVgHYnoefIac/+K9VQunQHTcRv79afuPk0ZYEgCQSTpMg8+fwow7gzsCdAQNS3SDAAFcfFvok2gy5tQoG+wHv6V4thTADCYgz+O9Pu8bFTEKTlA1iTAA5bU0/EWJ0SNYzkKJAnaSNfhNLjRxRr3Dk2ZBpuSuh/Oot7s/ZMyqx5TrP6VYjFhhmMRtEZidYAkjYxuKg8c7SWMNAuL42UsoQAiDAEgkRsd6qTL4NSe2Z7U8HtYe0roILNBg6RqRvqKykdflV/wBoO1a4pO77rKAQQ0nMI+Wo0qiF5SICrHT+9dOEuu3PnZvp6ENuCwInUSpEjqJ3Fa/s5et3xAuMLgiUPQcx12rP8U47cxNu3acWwtsAKQsNoI1Ynn+VUq3mtsGVoYGQynY+VPLHcTNbdj4dgSrqZZp1A5a9ZFc24/iL9u4bV1s6ozKpIOszsTqenTetr2O7UW8SFS45S+JkwIeOY8+oqg+kHhnduHtXc9u5mIQj/p65oUnkZJjkZrHxy43Va2TW4a7DY9jfNtrgW2VLEEwGIEqBOgP5A10RMOSAQegB3HUmsN9G/BbOIF43oJWDl2IBUjNm6eI+9RW8wtk2rdtE1tgAAkycoGgzDc0vNq08cdvbeFYGAwJA6c53+FMnDidYE6GpNtypgCSBqZ2B8+etIF0RrAO0yDuZ0315e+sKfB6LEafgKcRRrrqOUSfOvbREiScscjEz001+FIQsPCNecczvS7HE46iN+fzpGITu1kkaDQdT0r0Xzsduhms/jVuXbxso5VQxbyA6fGaJN9Dj/DuEf6w5fYKCIC+KWkZR8aV9QXIzFQVXWTJiNtedQ8TiVRlw2FLPcmXIB8XWD03pONd0KwPFz00QchA3OnPat5NNscelpgsDhiqqygOxLEagRvqOtSGwWHYEW8s9NDHugRWPbFknM2pX7R389fSpN7GC28TBKgTO5jc/GKvQ6SeL9n7dxfDCHkQJUnoRyrDYvBrbgMjK6yrHNOYz7SxsI5Vv+B45QuRo5mSZmsx2t4ZkfvkGZD4iSxkMfypy/Gfkx63FFZdipGuQQd/xmvbAtggMMwO5y669D1A5VFtHvSST4Ry1G+0mpMHQicu23pH9RVVi8xluypPdswGvtAE/LT4UxZtsRKnQj4+4U+qrqShgRsYB939q8Z50tqOWka+8miEi27T7ayD0NLS7mEZdYOs9OZ6VJS+y7N4hpzBn86FxH2QYJGum+u3oaAipdVVOsHTQHc8zS1UXGLTpp1nbrTJw55CfUZaesW1gyYIB2J1Pwpg59QT/AFD/ADLXlRe98noo1f0bdcsmfEzNAEaFiAYMbSSddxUd8aJAS2Cdw5ElZGsGdCBz86p8TxMxAuKxJJkSOUQBtHuqLc4kzaZhm/dnU+fKKwjsq6tY0wCXeZ5wAR08Ombz0pdi5mJ3WTz1EaRuTrWfN9pjKS25gMeQO/nVhaJ9lwB6hp+Yg+nmaYXtvBv7TkZTDhYIgbSQDAjnPWuT8exPe4i68yC7R/DPhjppW07WcTFvDqiT3jaM+oOXmoH3eXvrB3W1rTCfXP5cu9GkY0Ma9d6QBNaMyg1O2rObencNhpjaCYkkaecVdWbFpHAJW4Bs3ign90AS3TSKciLfxCwmCH2SwuDVCo5jUSasuNcVa9AYKGy6wCIPNQp9kTBPUj3VZYO6UvgOGTY7ZZQ7EA7++qntTwW5hLsgBrb+INBIMyYnr5VNym9NMcM5juovCcc+FdbttoaNV0I002O+hmCK13AO29x3VLozKxIGRWzZmPhEA666RppWJwiEsCVZwGHhE666idhO019A8N7DcPRB3YIPtZswZgW1jORIjlEGllFSq65fhcoInYmdnjT0I6TSFVgDoxJmdBEg6gwoidd6vj2Wtf6zGPaUgHNrPjJ1NR8T2XuCClyQNcuskjbKZGU8umtY8W0zxU4xCjRiNIJGhYjcwRSlsh1UqJGpIzEAydI951pT8Gv24LoGOggaAr1JEQYnrTdkFcyknN4vYkEKpMBfhzHX1qLGvWujLqdiozwdMvhjkGjQVl+I8RGHw9xtnbz11OsDkB+Nay5c7rcXOhlojQakDQifLnWDscO+sYwWrjAKbod2gwLYOcgDz/OnjOyrrP0Y9nEwuHF51/b3hmM6lFOqp6xBPnWbtsr37qqAdxHmWO9dAscWsXl/YurRpodvIjlXJsfbfh+OuE6o5LrP2lbdZ2Dr0O9UWHVZzi+IXM0EaNBjYDQH3nWqnG4jvGLe6pXF+H3WN0rbfK7BgSpERWeDFT5itMWfkt2tLHEnXnqORq3HERes923P8tY1rOtdBGbyim1varry5edPSJlRfnUCEBOg2+fM0rJ3eUqTmI12iDOg06daVdOmYEnUrAA00nWd6ZkxmnWDoRy2GvKhmXfDJBzeGdh12351He61tvENd96e75YyscwI0M/L+9NB1RwUBURuTM9aZHkR3KmBqJA5+Yk0jEK6xmEAESefzpdySRExyOhk+flTVoXI0ExrqffzoDxMUyt9rzBOlP3kkhobYyDpHp5VH74sSBrz1FPFYOZnkQDA28gaAe+rp5/176K8+up9wfKijsLa5hMxJAETAOYct4p7C4BjBjyjedY0A51tU7EsFC98AB0Qn8am4bsYF1N12aIkWwB66k61nqujcZWzZ7ojQqRG66LMToRJ86ccszDxg8yToPOCNelbTDdlcrZmN1z1Yp6bZTT/APlW39wx1NwzAjTbalwp3yRwzjnFTeuFjsNFHIAeXnvVSzE71d9ruCHCYm4h2zEj+EmR+NUVbfHN7uxS0FAFSbNnSSYFB907gcI1wwNq2HBcHbw8Myln5D9TyFUvDLhUSgLAeUV0S3wJcdhUa2SpjUflStrbx4YztV9p8RavWUuKyG9Z3C80PtLvrG/uqw4ZkvYW2LoDKZGvIgwPlFWPCeyqYey/eBZykTEnXqagcMw5+qsvNT+Ex8qxzb4xWWuB2rbvDEAN94KBJ0B6itfwvECyuUXbVsAz/wBRRM7kljrsPhWL41cW0wfKClxPENJb0JmI/Ks1ex9nw5VUjXwkmVgnTNGs1vO45spJdO1v2jsqJbE2DG/jDEn7vgBpt+11lo7t7jFTlIS22pOsS0CNK46/HRbEBUXzVRPPT/mvP813MsB2g/ZHrPrRxTuOzHtAz92xUJbbQ54ZyJMTsAsjUCTy86z+M4lae64RyxFsnLAytIjbdQCdJP2ta5gnaG47DMzKCRLRmIAMzHM1sOwvGsBhWuXr+IYX2ZgrBWANpisSuozSJ8qnLGKxz16Xn+JZ7X7O8CxhijgLB8jGqga686X2c4E1/EZy5OS2wEZcwJ03GnU69amDt9w4XNMRKNvNuYbqJGoP9b1JxXa+33JbBMlyWC5lWAs82AA2GtZ3HTXHPldG+A9k7lrFvcz3RbyMSLhWSdMuqb8zrWP7RYbFXb2kkZiFl8oEMREnSdN/Oui43tdh8HbS3eZs5UEkqTmJ3On4Cq/DcZsXSWQq9lonMkAHmdaS5u9MpgsfiLUpdBZdip8bAdQyjL86wHa3BZLrMqsFY6SIn3V3jEth7ahQAvOBpJ6+dc07X4lMTcSyu+cajlOmlVL2Wc3i53YV7kqoJhSxjoNSfhSsNbJfyG55fGtdx7g4wdlvAAzvkRj7RUjeORiaRb7F4oWs+RgSNFGpg75o8uVXtjljx6ZZywUmd2y6Ea6yfwpauuUgDUHNMeRBEk/lVrf7K3lXRDpoeubzG4PlUV+EXF07ok6dRHy2p7Z3Gq4rn1OUR03NeWV3bUxpBGgnqafxWAadEy76dY3ry3gr0QqGD050bhapgnNPI6dY89BTv1YlRG3wnr76GwF2CQpEaHyp2zhngZpAjccgPzo2NUlSoOpJjTUAf3ry5eCmYUgnaR8TTV1yjaHNHM9B1Bpnvh9oA+mlPRaSfrKf6afE/rRSP2f3T8qKC06Bf+lrFtqmHsr5kM351CvfSFxS5s6J/BbAj4zVpg+ybvKMtoKFVWyaPvJIZhObltUh+xlkaBbjlTJIIedhlIJGgE7Ck01GXv8AGeJuYfE3QT9mQp6bCkYzh+NCs96+4EDRrpBaeSrMmtxZ7I2DlPdAkjNqwAAncyAZipmK4YgU9zbkERlFuSSTqWYEOPWaOz6c3t8HY4ZrjXFYMDAZpcEeXKsvatEmOldbHAmLFkXK8hsptgqY+yGYEiNDyqN2ssXLllTcQKygEwBrOkyN6VujmO/Tmtu1yrUdmeDJiUgnVTBFUjWoY/1pVhwrHNhLouDVHEMPPrRarHUvboa9nLViyWnl6fKpfY7i1nDqy3bgUN4gCdQKzFzjFy+ICkj138ppWV2Piw6IQfacZp8xBio3W+p8W/aHiNxSbiO3csdEYyT6fpRwFybIJ3Ykn3tH4GqjHYcwHYl2AgE7DSNBsAPKrzh9qLCR90fIyajJam7ScON7BtlnPZJbTmmzfDwn41kuL4WwcCl21ZNu53wtMTcLTFstMEbtM6dIro2BvBL7KdZMxyKkQw+BqJ267KWcPwovZkkYhLpYmZDE2wI5QGA91X478c/mmrty3h2AOIvW7WYKbjKgZtgW0WY5TA99W+E4OcPdaziItOGKNmUtlMSpAXUgjUEb0cKwBcqymCCCD0IMg/KvoXg72MWtvFd2rYhECMVHiBI1XWARzE1pWEcvw30b4hwrDIUZAVOUowkbsrEmfL8KkYv6Mr4X9mAW6s4g9ZEeDc9a7XTGKxK2xLkAExqQPPc+VSfKuB8V+j7E2z4cOWUCSwZDG2401mfdTnZ1Rg75wrKVe8quVbIRCnbwkzIn4V0jG/SJgxbuujZzbtu+XQBsshRruWOwHKuAnj1w4wYy4c1w3BcflPIqByGXQe6jW4uZXG9x2ntRwy0W0ZhAEDKLiD+EGCvuMVlsbhLmWDdRV6ZIZvIDOatb30hYZrfhAJiByisVxbtKjNIMt15D0FTJXRzmu1jxviGQ2rSuW7vUk+m1VOCzLcfEeEi34yG2j9aqPrZuE5ZJO7H8zTGP4lK90hkGM7dY2UeVVMWV8n1M4p2ivYy7bu3TmCarbAhRqCR6nrWyw/0oCB3lm4nmIYfMCsFwK9bS6ou5u6PtZfaEaiNR6e+tn9Vwl55R3Novl1HiTpIMgjenbxZ4/wDfe1uvb/DtDI4D7EXFKhh0YiRI5GrzB8cw2Igp3bTvqsj3Az76xOO7Frn+wqEkjMQSBJAmIkxB2qoxXZG5bVnC+EfbU6DaPxFLlD4ZR1e7wy1d2DT0AB38jNV17sLn+0ADyYAn4rFc+4fi+IYSO5vv1KGSPKVYfhVvY+kfGIQMTYS4Jkxmtt7uVHVLuLbi/ZEJ4iXMQGUeIleZ93TpUXF8AIAZJKQCAdBtuCdIPnVtwv6ScA6hblt8OQDBcFwT/ENa03DL9hwDauq9p/ZyMCFJ5EbqCfgdOYpXGDk5qvCbjDW2WUAn2FPqSR76gJw8A5SqgxMlfCR+8I3/AFrst/hgmQo8zMHy1GpqsxXCg4OrjmGOUwR0YiTvHpS4/lPccq+r2v8ATt/yv+te10L/AAu5/p4f4NXlLhmNw7guBSLbXBYE6sGlnB+yF1knrNXdjCKPCqwu2WGPpm5fOqm5wtrZ1v3CDoWTLb+WgHuVjV5hcGAZggECM8tPmxYzPPlvWtqDfhXQARpACAc+RXb31GZAr5SsAaglWbnrOoirDu3GzEjXeOnI6kjzmq67hWM6AbQQFBOuviIn3GkEDFvkYMrMCxBUMWykc5A5wdqq+0L96I18XL1rRfVyuYuRA5kEk9NST6Vmr97vLpgeG2pJ6Sdh+FZeSujxTdc/4jgCs1GtFcpRv7edanjaC3bDNuzkgdVCw0e+s7ewoKh09k6j/mnjdwZY6qNh8fcw5iMy+VbbgXarCuALrlCOTafOsQbjLG0edPW3RyBdUQdDlEEedUnHKxu+I9osPiFZbOqoCS0QvxO9S+zt3PZT0/tWBxifVUNsbORryK76VrOyGIiFndAR7jBj5VnlOttccrbovjrG1iAw0gj4QK0nEMP9b4bes28s3FkCdM4YNvykj51U9trUKH6EA/hPzqBwbHFEyycv4HbXyqcboZSZdMzwTNaOWPECQQeR5jyrqf0XYybmIt/uo0c9yPzHxrGdoMCuKHe2gO/GpAMF45iPtjpzrHYXtTfwpuGw5Vntm0zHUwYJy9GEb8pNby8nNlOPTbdtvpQv4fih+rPmsWB3TWyfBdaZuHTYg+EHll86xva/tdd4nd724cigACyrsUWJ8UExmM6kCsqTRNXOmdSrj6aUzofwoDeGD1pFUWhl5U5buZd1B9f+KLTjnT8rtRob0auYtmGXZeg0+NItipXdADQV4BRILXlkwQehn4Vb2pfmcshis6FuuXadaqgKtcHcUqoPhI3YmZ6aRpSynQw9rPDcTe02YMpIEBXQXBBMn2ufzqRw/i4zFHC5XynKVPdiNdYYsBOvMeVVDrHiGqZguY9T/Y7UXltBTBJu5vsj9mUjlPims9NuWm7tcTlFHd2wUIGjLEk+0ggSI2EHlpSbi4Z3bMMjqB4CDkk+0SOQJjrvWN4AzC6ci5vAxZTABHMGd9I2rT9n7rW8xOHugBSwygMGHMq2TRQOrVGWOmuOezXF+ylo2luIy+JsoABKgwTlzgkcjuBWWxHBWtS1tmXkWQke6VNaq462mHhuXGvFTmlWjYE6SD8qvH4VaIy4a6CxHiCHSR6yJjn60crBcMay3Be3HEMLALC+gUwLu49HGpjzq2b6TEvR3yNaMaj2kPmp3B8qq7/D7QL+LxRGSMsamY1MgfPlNVg4OXMAodYg6NyjQ6H1qplEXx343P8AnPD/AOvb+D/pXlYj/Ktz7i/zJ+teVXKJ4Zfjt+VbOXM2UtpzbU77AxTpuiYmWmdmOnWdKasHaSwjxtMZgDOVNNFn40hmC+FpA5wRoOW5oQat4m53lwFUyCMjBjmiNQVPOT+FLN0MgYtIJjkI5ctiOnlXl7ErsDPKJkmdlaNRp0pk3CFER3cRvMj1IMe6gRV9puIZAFHMfGqzguDIsyx8Tkux8uQH9dKh3sR9YxDIphR4Z6dflT/aHGNC2LHttpPQbSekf1vXPl3XZh1GQ7TY4Yi8La6geHTbT7I8qYwLZc9s6qATPy/OtnguxCYZc9wlmYQqj2mPl0Hnv6VTcWwItowSAPtXJhQRsi9fM09z1Cn7WVxWJC2wkSxYkE0xfQg552XakXsVbVtpP3j+VQMXfd9+fnWsjnyyW1rHi8uVjt7J6f8AFaLgGLyXLQ2iV+O1c9Rypkb1o+F4/MAdmU7fnRlj0rx59ur8ctC9h2nmv4VhcBiDbIBPPf8AWtrwrGi9Z5QRrWH45Fl7i7rmkdQD0rHH8b3rtNxtt7Z7y1qN2QHb95Y5VScZwlvGS6HLfGpGgF3qfJ/TepdnHNlGVoI1H6GoeKxdu6Zhbd4fyOehH2T51riyz1WSu2iphhBpFWnFLq3DJBVhoQdfgarraSdK1c9h+5bC2geZM+7lUWpeNeTHQVFag6BS11pAFOW7JPlTSVbvkab1OtWs2sj02+dRlurb21NM3sQW8vSnstJjOrezpFed6w3+IqErT69akWr8aNQSTbY7rB8jt8KscJi7bHKylSF6nRhsR1G2gjaoWHsIQxNzKY8II0b38qZDzGsEHQjceYos2culrZvPrlg6HTJPQSGOqnzkVaYK8QrK+JYXQFVVIclQZ8IGuYggAj0qLwHizF3VkS5eceG4wbMCPtLlPtRyivb/AApw6rbzvcA7wfs2tkcyRm1YDrWd/rTG/jU8Jt4myxLKzCJYqEVxtAdGInSY01q0R+6uu4svm9oKtxIBOhDrIj0FY23nxF0sXZC2XO9wXGWYAAcIokwOlaHN3qkZlXIytmUZRmRjL2g8GY1APP10ji1mSZYv4gG5axGHHdmR3ltVDFWiA0kucoblr8KYwuFRQAhuZhJC+JWkzBNwqWI30PWKnY7ilxrlk27r3EAJIugW8wAnOXaVf0FPcNxj3AQLbIFYyQveq6mf+4skEAzAHOKSlPN3/Qt/Fv8A2orRd4v32/kuV7RsNRetsdCDrtoCB7limLOHbIcylfEdpE+aqw0q2wtkifP94kfPaoGIwrpJa8d9eg3ywpB2286thO0W7hiRCsSd/GIPxWJ+NZ/tRns2iCFHeGJSR725TWxS67KW1AHONT6D9KwX0jcRa4FVZITQnlmMQPWBU5ZdLwm6zXDrww6ux9rX4k1puxmGABxN05ixJQem516cvOsPjbhICnmwqZxbjRt2zl2S3lUdCNF09df9orLTe+l72q7TWpYNdzOdHS0fEoJ/6WfZP3mEsToIFZPtRjM1tNkXL4EHsommsdTymsQt4gzPr5+tP4ziD3YzHQR8hAraeORz3y7iNcaTNJoorRkKkYK5lcfP0qPQDQHSuzvE+7lJ0O1SeMWVuS2h03rA4HiBUA9K02D40rLGgPWsbjZdurHOWaqtFzJoRI19RUDiJE5telT7mKS3czEh1mcp/KqfjGOW63gGVelXIyyvSFfuZj5cqesCPd+NMWhJpat+NWiHMRcBk86jTXrmTSaE0oClXLhOk6UkmkmmHpryiikBRRRQD9m7yNOFqiU8rTVSpsPWr7IwZTlYGQRyIrqHA8fbxtgMTdVk0uADvQrHn3bEwp8hXKLlTOEcVuYW6t22dQdRyYdD5UrFY3Tq3+FFoyZHYj/t3DZufxd25EHygjeIp5zLpbC3mWSCt5VPrke5BzaToSKe4TxhOIWVI96uqPBH2eoPQ6VPS/BFpCBkklLquQZj2D+Yn31FjXGol/BJYeXtlVdv2TaEW3YwQATAEHfrPUVZWcE4UK94ZidIQTG+uUgA0vE2FcMhd1n1Zf8Ab+sVEwd4lmtHxXVguw0zIdA4UbmNxpqDUrhz6kfP/wC0/pRVp3Cf+Q38jf8AtRS0bSWXbmADPs0KByQT8fxrxRpoaUFJ2NU5to9oEs2YkcgCBH+2DXMuO4xQ1zD3GJKOxn706+4xFdOKlASSzACdQNOew3rlnaTgrX71y4kB8uc+Z9r4wQPdUZxv4b2xT34dTOgPOonF7uay5n7Sj/8AVe422dcwhgdah4mU0YHI25j7W4+VPHE8slNRT19V3Vh6AH86ZrVziiiigCiiigPZoBryigFEEieW1Jr2aKAWm1JpYOhpE0KJooooSKKKKAKKKKAKKKKAK9QxXlFAPOaQg3FJBoU60y0seBcZuYS5nTnoynZl6Hoeh5V2zs9xK1jbSshBYDVW9oGNczAgmuBvvVpwDjFzCvnRiPvDkR6UHt3R757xrcL7IjK4LE65lKbgRGvnTS8PjKyQLqzBA3HNGjWDqPI68qRwLi1vFKLisAWEQdTtqD0q6VkTQhdY5H+umtRY1mSp/wAbH/jX/gaKtsy9G/maijifNbZyrjwuZHJZX4inruLRPaJE9AdfdFJ3jeluDHnQxN4twykcypA8J51RYfDK+cZwHIKk6TznT31Yvh7o9hwDJMlS3u1bSpNtSoObLP7qwPfNLW1S8fTnXaXsjpmTKxJA10+FQ+P9my3DDbIU3VZWXK2heYiNpIJE11FkmCduh8/Kq3iNgTaCKsm5IBkDwKzD0Ehacmqdz3O3zAwgwRBG4ryth9JXZ65hcQLrhYvyxyAhQ/2hr13956Vj6pAooooAooooAooooBa3IBHWkivK9WgHAaapwnSm6DoooooIUUUUAUUUUAUUUUAUUUUAUCrvj/Z44W1h7ouC4t5M0gaK2hy/Aj51SUAt68Q67xXvKlWLJuMEQFmYwANST0pk7t2M4PbwmHTIS2dQzPpJJE6dBVyTOkH8PnVXwbC9xZs2wASqKGEzBA1IPryqatozMv6ZpHvFCknuv3j8T+tFK9wr2g9r0tSSwqLNzNOaFj2fOd5pRvGdR8xUpP5h1pq8wWCSQJ2AmfWBTF++yicpPvE+7Wm7WMBMFWGkyRIj3UHJTr3Mx2eOo0pjEXP/AJNsEE5bb7cixUAn3Bqafi1nulvM4S2YhmlRrtrtVfZ41be49wMGU91aRgS2YkmYCjaWAnypwaVX0o8GfFYcsqrKeKWJBH8IEyfKuEsI3r6W41ZuXLbZWhhtpmHwO9cP7c8DuYe4LrkHvSZhSoDDlqOY1086CZiiiigCiiigCiiigCvRXlFALuHlSKKKAKW6QBSV3p24aD0ZooooIUUUUAUUUUAUUUUB0vheFXiPCO6VZvWZyxvmWSP5lMVzUiNDv0rY/RlxjuMR3R9i9pPRhtUn6TezhtXTirY/ZufGAPZc8z5N16zTDDitn9FGDz4tnIkW7ZPoWIUfKaxldZ+jjs9cw1prrnK94L4SNkEkSepmYoDcKs8opOUDYCmWtGNW/CPhUe3dIJ3A66R8KLDWM+Z+X6UUx3q/f+YopGvg00h7sbb0zwsvcQd4VBGjMoOTN5TUPjt5ls3u6hnC+E7AmOXWDS2ONSe61LNqDAAHL/mnlcKraDUGOZHpNUuG4c0KLtwsQEJCkgZxqx0OoJ5eVWF6/EbCTA/4o0Ns9hOz6XsPYXEBiBaVDbMnUEkNHI71YdmrFpLbraBCrdZAOmWB+W9I4nxLJcshTKlnNwjUAKhI1/iiqzsti7aBiXAa+UuhZlpcHkPTU0+oO61N1wo1+Z61lu1PZ61i7LZzDgFlaYII2gfKtI5zaiYG5jSmrrKgJY6AT5wBThPmwivKlcUxPe3rlyIDuzADYAkkVFpEKKKKAKKKKAKKK9y6TPu50B5RRT9nD5hMxTBlaW6wKc+qnqKeNgGNZjkKNDaDRVnc5eHTlpW67H9hLPEsFcYXcmKVz3YJGWABAZd9TOtF6OS305nlryrftF2fv4G73WITI5GYeJWBExIIO1VJoJ5RRRSAooqRg8ObtxEUSWYLHqaA0HYDh9y5iDcVZW0pJJ2kiAs9d/hXWvrC3EggOrLqGWQQeo5io+AwduzbFu2uRRyUbnrJ3PrXmEud2zoubU5105N7Q06N+NUFRguxWGs4k3spIkFLR1RG5mefkDt51p2BOubSaYs3gdZncGOtRb+GUut094GE65iFM/eGx25ihXSeLyqIPtc9fyNIuXwdF1P9cqj99JIkHlFIYMT4vCOUR6cqAXD/AHfwoqR/hbffb4NRU8orjTnBuKuUNgwBb7vLlAEqUBEgkwTrz5VY95pBWfeKKKWJZezb4g5gNAWkDXoJ/CoGLxQ+sW1MStu42/Uos+u9eUVRI3aTHL3DKBqwyjTYtoTPI61TPxcYS9ZtC3mFzLazLCxlMEgRrJaaKKi5dNJit+KXYXxi73YjM6MUiDpMHxDkdIiqrt/xNbODYpvdARSOh9r5TRRSxo8npxsmvKKKtiKKKKAKKKKYFFFFICp+GXw0UU4b1050kP50UVRVufo17J2uIM74lyLKELCtlLMdQC3IR+NdUtYTAYOUtWLKaRmC+Jv9+5PvoorLP26fDjHDPpFwz28Y4Y3GQgNbZyT4DyBO4BkVl6KKqemOf+qKKKKaBW+7A8FNofW7igiP2YmSB9p8o8tvfRRQc9ukYVrRVi75SBKiNz0PSq3G41Eh8xzIZgbFTow+Gv8Atoopybir0UbqEykiTO/tGPapxEYgk7f1vFFFP1Ct3TXeKAI1J/rSoOO4m9u4qFdCYO0rpI0OvI0UVO1SJv1gf+Qn8r/pRRRSN//Z"/>
          <p:cNvSpPr>
            <a:spLocks noChangeAspect="1" noChangeArrowheads="1"/>
          </p:cNvSpPr>
          <p:nvPr/>
        </p:nvSpPr>
        <p:spPr bwMode="auto">
          <a:xfrm>
            <a:off x="155575" y="-1790700"/>
            <a:ext cx="5543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2514600"/>
          </a:xfrm>
          <a:ln w="28575">
            <a:solidFill>
              <a:schemeClr val="accent6"/>
            </a:solidFill>
          </a:ln>
        </p:spPr>
        <p:txBody>
          <a:bodyPr>
            <a:noAutofit/>
          </a:bodyPr>
          <a:lstStyle/>
          <a:p>
            <a:r>
              <a:rPr lang="en-US" sz="4000" b="1" dirty="0" smtClean="0"/>
              <a:t>Being a wizard or witch (having magical abilities) is recessive (m). Being a </a:t>
            </a:r>
            <a:r>
              <a:rPr lang="en-US" sz="4000" b="1" dirty="0" err="1" smtClean="0"/>
              <a:t>muggle</a:t>
            </a:r>
            <a:r>
              <a:rPr lang="en-US" sz="4000" b="1" dirty="0" smtClean="0"/>
              <a:t> (having no magical ability) is dominant (M).</a:t>
            </a:r>
            <a:endParaRPr lang="en-US" sz="4000" b="1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316109" y="444038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accent6"/>
                          </a:solidFill>
                        </a:rPr>
                        <a:t>Mm</a:t>
                      </a:r>
                      <a:endParaRPr lang="en-US" sz="44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88747" y="4503239"/>
            <a:ext cx="7273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 smtClean="0">
                <a:solidFill>
                  <a:schemeClr val="bg2"/>
                </a:solidFill>
              </a:rPr>
              <a:t>M</a:t>
            </a:r>
          </a:p>
          <a:p>
            <a:pPr defTabSz="457200"/>
            <a:endParaRPr lang="en-US" sz="4400" dirty="0">
              <a:solidFill>
                <a:schemeClr val="bg2"/>
              </a:solidFill>
            </a:endParaRPr>
          </a:p>
          <a:p>
            <a:pPr defTabSz="457200"/>
            <a:r>
              <a:rPr lang="en-US" sz="4400" dirty="0" smtClean="0">
                <a:solidFill>
                  <a:schemeClr val="bg2"/>
                </a:solidFill>
              </a:rPr>
              <a:t>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47800" y="3657600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r>
              <a:rPr lang="en-US" sz="4400" dirty="0" smtClean="0">
                <a:solidFill>
                  <a:schemeClr val="bg2"/>
                </a:solidFill>
              </a:rPr>
              <a:t>M      </a:t>
            </a:r>
            <a:r>
              <a:rPr lang="en-US" sz="4400" dirty="0" err="1" smtClean="0">
                <a:solidFill>
                  <a:schemeClr val="bg2"/>
                </a:solidFill>
              </a:rPr>
              <a:t>m</a:t>
            </a:r>
            <a:endParaRPr lang="en-US" sz="4400" dirty="0">
              <a:solidFill>
                <a:schemeClr val="bg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91000" y="3810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2"/>
                </a:solidFill>
              </a:rPr>
              <a:t>Probability of being a </a:t>
            </a:r>
            <a:r>
              <a:rPr lang="en-US" sz="2400" b="1" dirty="0" err="1" smtClean="0">
                <a:solidFill>
                  <a:schemeClr val="bg2"/>
                </a:solidFill>
              </a:rPr>
              <a:t>muggle</a:t>
            </a:r>
            <a:r>
              <a:rPr lang="en-US" sz="2400" b="1" dirty="0" smtClean="0">
                <a:solidFill>
                  <a:schemeClr val="bg2"/>
                </a:solidFill>
              </a:rPr>
              <a:t>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410200" y="44196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MM or Mm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876800" y="5029200"/>
            <a:ext cx="34785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3</a:t>
            </a:r>
            <a:r>
              <a:rPr lang="en-US" sz="3600" dirty="0" smtClean="0"/>
              <a:t> out of 4 or 75%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838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dirty="0" smtClean="0"/>
              <a:t>2. Harry Potter has brown hair. What are his possible genotypes?</a:t>
            </a:r>
            <a:endParaRPr lang="en-US" sz="3600" b="1" dirty="0" smtClean="0"/>
          </a:p>
          <a:p>
            <a:pPr>
              <a:buNone/>
            </a:pP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35052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2"/>
                </a:solidFill>
              </a:rPr>
              <a:t>BB or Bb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8674" name="AutoShape 2" descr="data:image/jpeg;base64,/9j/4AAQSkZJRgABAQAAAQABAAD/2wCEAAkGBxASEhUUDxQUFRQVFBQWFBQVFRQUFBYVFBQXFhQUFBQYHCggGBolHBQVITEhJSkrLi4uGB8zODMsNygtLisBCgoKDg0OGhAQFywkHCQsLCwsLCwsLCwsLCwsLCwsLCwsLCwsLCwsLCwsLCwsLCwsLCwsLCwsLCwsLCwsLCwsLP/AABEIAQMAwgMBIgACEQEDEQH/xAAcAAABBQEBAQAAAAAAAAAAAAABAAIDBAUGBwj/xAA/EAABAwIDBQYEBAUDAwUAAAABAAIRAyEEEjEFQVFhcQYTIoGRsTKhwfAHQmLRFDNScuEjkvGCosIVJENTsv/EABgBAAMBAQAAAAAAAAAAAAAAAAABAgME/8QAIREBAQACAwEAAgMBAAAAAAAAAAECEQMhMUESIjJRYRP/2gAMAwEAAhEDEQA/APLUQEkQsWwQhCeQhCAbCBCegUA2EoRhKEAoShFWMHg31DDR1J0H3wRsKyIXo2wOwDXAOqusQCSSN+5rd1ouTvVvaHZLAMs7vH77FubpIAt1WV5cd6VMLXm+CwNWqYpMLo1gGB1K0ndlsXE5J5XB/wC4BeiF3csbTwlNrGZRHwlzhHxEzJcdVYwe0JtWAa7i74T1nTrooy5bL0ucbx6tQeww9paeBEKOF7fiNm4fEAsrUmuIg84doWuF+PouM2x2AEF2CeXRc0qhBcP7XAX808eaX0rx2OChCFNVpuaS1wIcDBBsQeajIW22ZiSdCSYMSToQQAhJGEUA1JFJAFOCEJyQApBFGEA1BOKEIBqSdCCYJoXqmxOztOjTp5rvcxpcCPhzNBfyzTMncAAuL7A7O7/H0GEZmtd3jxuy0gX38w0ea9R7UtLTEiXOh3IASZ9QsOe3Wo045N9kMXMNp6cRpA1M7x77rXUGJZmc1w0pvHm+xM+Vk3C1R3ci5ccrTxyiXO6AEDqVJVe2nhhoSat/+ogk/wC1rlzYt65naVarTrlha11MzlzDwmCbE6iOPJSYes4E9wCHC78O/wAbXDf3c6HXTXlvs1y2oPFqcxmdJdqOkgqhgn5iWVLVG3a7jGuX9vsO3ZadZg67C1j6YgARl1gG4g7xr7K9Vozlq04DpvGjx+549FytDaWW0hsyZ3ST4vImDyIHFbGA2oxzsmjou3SeDmnr7qJ6tmduuztPE0XV6Lf9emCTAjO1t3NcP6gJI6HivJ5XvGy9oB1XKPiMPp2tUA3f3QCCOS8t/ETYQweNe2mIpVR31K0ANeTLB/a4EdIXZxXpzck7cylCIRhaoNhBOhKEEbCUJ0JQgGwknQkgAnAJIpGUJIpFABCEQkUA1CE6EoTJ6J+DmEAqV8Q4gBjBT/3kOcP9rD6hQdosfVq1nsJNy6tVj8jCSGM6kZBH6gqfYvEvpUah/JnzuHEUaZcB0L3UxzVnstgz3TquJMuq4kd5xy0m5y2f7nnzHJY5a9rTF0VJuShR7ywDdIsS4l0DkJHWyzcbtIVbA2JO+wtEj53VbtFtKriGMflyscSGD/HAD3WPQfl66eX37LG4/W0rSOKhoJB8GvNumaOkFWWtZVEmx1a4ag8QeRnyKr4Sox7gTun5aSq2JcaZLqRsT4mzbWxHBRo0W0sSRLX3vMixNtevus4Yx7SC1xtdpFiFFjcWHmd3t5cPZV6ZuJBLZ8QFjHEHitccWdyen7ILcRTaWuyvAFekdHMqB2WswfpJAd0cOah/FmkK+Ep1hGehWDX8WsrN+HpnDSPNYGHrd06GutkzNcJ0qCHH1aLbiU/F7QfX/iqZuK2Ea+3/ANlGHe7HepW2N10nLtwQCKSUK2YgIEIhJyAalCKMIBsIowkgAiEEUAUoQRQAQRSCACScUEB234fuBp1GHQuJI5NYHfMtHoqNTaJbSyk61nu9cl/k5Rdjq5b30a5RH/UCFS2jdwi86DkNVjZ+1aTx0dSsarmD8rGAADSZknr+yz3UD3ojifl9lQbOxD2QfvzVj+MPeEwTYm0WkXUzG+L3EGGfDHwbxbrKlbSNRri3kPkFQwFRrmuiS0ESRoJ0n0K3uzmGIc4DxNIuCquFgmUrk6tEtdbeYITKNZ1N1/CeBFv8jkul21gqWYiDmJgBusqjsej32aabnBpa0CpvLpgCATuWmON14zut6X24ljnU3R4C1zXQZyh/xA9HX/yjs+o6iyuaoALWBrTudOa7eIOdLFbJLqRdRGQMuRuMC49PYLExhcyi1pnxuLjP6QLDlcIs7FrMhKEUk0BCRCegQmZiISSCCOhBJJAIBKEkQkAhBPQhANhJOIQTAJIowgNLs9WLahAvmaRHzHzVjJJkagm3H9jKxmPLTLTBGhW1RdUq0g5oIyvy1Kjd0iW5uFpU2Lxvx0GzMI17QHCDA/5CvHYuTxMAJ5rO2B3zKeV98ji39UHxNPSCuowj8wS87VO2K3Y0ty5GtbMkAWJWx2b2a2m8nWQrdcw0ngJU2x5BbmiT8kbtq/xYm0dktc9390i2h4hLC4B7TYgX1i/VdFtHCXNRjmkAmWyM0cYUDh4U+4XSpi67KGFqC3iLW3gCCbknpK8w7T46nVrk0BFNtm9SS5xFhaTA5NC6j8QcXlpU6W95LiOTYAPuuBKr/GWRIpqcEESISSSBQkAiiEAISRSQDcqMJ6KAjhOARSlBmuCbCfKIQRgCRCMpzUBHC7b8NsJVxNZtDL/7em7va53Fv5Wu4yQBHCeCxsJsbwl9aW28IBE9Sup7E9r8HgaT6D21GmpULnVxDwbBrQWi4AA3TqSqk/sZS6ae2cN3NdzDADv5btz2i+m4tkiOBB4xBga+VxB4rX27gm4miC1wew+Jj2n0cCFxralVhy1Lubo7+sDiNzvdK9nhk7Zoa8EHeCPULkcRsjFNcT3rzG6TFuHNWKeNe9vgflMcJWZWdiHGK1dxA/pZbyCnGNpdtHZmzar6jXPe60SMx0nQiV1WZpMBcLSweY3qVOZ+DrorO3cU+hhiaQd/qO7pr7mLS65/NHvyT12WXTmO1m0O/wAS9zTLGwxn9rdT5uzHzCyQ1BEFDE3KiAikgEkkAjCAanQlCcgGwkikgzgkEYQSAlNCJQTBJJBPDCiS3wrdI2tJMASToBcnotrBYBtPxVbvFxTEQP7zx5LJc8DS3v6qu7EH8riOME36racaZyT+m1jcfUfqbcBos97QdVWZjiPiEjiLH9irIqNcJafLelZY0mcybHZXtLUwTsrsz8O4+NgPiaT+enNgeI0PzXa7TwTKzBVouD2OEte3f14FeXuhbvZDtCcK/JVvh6h8Y1yHTvG/Ubx0U2FlGmabmOkDqB7haOExFA/Eb87LX2psgOAfTuCAQRoQbgg9FhVtqU8ID/FBuRxAgiSXfptIgXJHJTrZTLTTptovMU7xcncBMXPmF0uK2NTxWFfhYAzsmif6azbtJ8/kSuO2LiqbntNOsyrQfLS1sB4cfhBGhET4rXi2i7fA47C0nNa/E0BfwE1WSY/K4TIIjXknjNUs8tvBKjiQTUGWowkVW7wQYJI4giD68VGut/FGjQpY7vKBae+DnvLDLHODhcXIktc2QN8neuSNPKRHwOPh4Ndrk6bx/hVliJd9iiEklmYpBJOAQYQiE4hBIAkikgCEoTgEEgbCBCMIpg01GsBc8wB8zyWVU2hVqmKQhvHf6qvinuxFUMZpMDhA1cVr922mMjNw3ak7yV1YY6jDK7rM/wDT/wCt5JUT8BHwv9VqOYTuPyUT2ppUWtqt1IP3xUlPFEHe1336qTTom16Qc37sUBeZiwfisfkpmlYAe9munFamDxAcJbqNRu9FFxa4579ep/hht7MP4OsdATQceH5qc8BqPMbgsztX2dftGoK1KqBTbLaIixE+J8/qInpC5rZ+LBgGxHwkWIngdQOSvdnu0TsBV/h8QXPwx/lu1dTabyOLdZG6LKdfYec12wtq9n8RhmOe53ha5rdT4S4iHg8JIUdTCU3YR7c01GRUZ4m6SA9oaCToZ8ivVNsYNmJY9rSH0qtIZHNMtcQ0ukEcfoV5dsHAg1HNcIyB7XXBFz3cx1cEY3ZWMvCV5pdzUOUtcX0XH4QSIexx3B0NM8Qr+y8QD4X3Y+x5cCOY1WZVpWg6jXqnbNq5XAHdp0V2Jwy1XRYjBlonWNeYPwu8wqi3tmkVWFmrg0xfUC8D5+pWLUZBIWWU+tr6ZCc1BJZg5BBIIAoIwkgJSmolybKQBQY5+Wm48veysKttFoLCDpInpOirH2Fl4z9iUS3xaF9m8hvctMka7t3Pmm4anbM6wIAHK149kytUnpuC63OY5ykpEaG4Ov7qEhSYU3ukENejl6Ku12U8lpvpzLTru+iy6qdgPr0hcbiLdDostjnU3SNy1SZaOVvI6fVVq9OQkGrs6s2sJb8QElu+P6hxHstDF0u/pX/mUhmHFzPzfv5Lj2Z6ZDmEgtMgjULrNibYbWIzANqjSLB3GOfEKdabY5SzVT9kO1L8G4MdL6DnAlu9hkS+n5TI3zxVmmaQbiatnCqajibiG1KhNFjeDi4Bx4BsLB2the7qEAeB3ibyB1b5GR5BQNquDcsnLOaN0xGbrCnLHfiJfxuqOIEk5tTc9Tc+6z6wykOG7Xor7XKvXYrQ2tk40gtc03F1d2wB3hcNHeIeevzlcls/EOYYG46LqKlXPTad7SR/uuPYqMp03xu4rIIowsVAEkYTgEgEIopIAJJxCbCAQVLaLpLWcSJ8zCvNCyMVU8bnc4b5Wlacc72jO9JsVi7xNhoqoxwVU03O6IOwnNbsWkyuCntKxu4e3QqehjSDD0BuseCIcbga8FmY5sPPO/r9lPqN3tPhdI6E7iq9V5IAdq0Fp8k9kcx1kE1hsiUjW3YCn3WYuOY/l3LELC0yLRoRqtusfD6BUKjFMVZpq4fagxNPu6v85t6btM9rsP6j8yAqo0g/8LNcyDw58DuK0Kby4Sfi0d1G/wA9VRW7FgjTehUTkKl0EzqoIeCN66Ck9xEAwLE+Sx6guOq0sOfY+ymrw8q4xpGv1+pKfCTLgJ0LmvraG5UYRSSBqKSKARQT4ShAMcYCwnkE+y1sc+Bl3u9lTOHDBmfadG7z+wXRxTrbHkvaBqka4KvUxInXLyGika9xEteD8lohMynJsosThAbEQUw1qg+Keuo+SuYbGzrfqgMvC13UjlddpsQrW0KY8L26OHzHHnHsptq4ZpGdsRo7kdxTth7MxGLc3D4ZhqVC4EAaAaFzjuaJ1TJnsNlLSEuA5he9dkfw+wWzsjsa1tfEO/O9odSY7+mm07/1G55Loe0+AwNbD1XvoUXGnTeWONNmZpAsWuiRdZ/nGkwr5vxogwqT1oY6k67oOUOgui2bgTxWe5PHws/UbgpcGRoeg5dUxJjfECqStFAoproQFZ5V/DH6rPqfEruGKmrwaWHNvvr9VMCqWz3yI+7fYVyFhyTWTTC/qKBRCKhZsJJ0IIB8JAJJIk3dFeoZinMZ4iL/ADPIcAsUipXfb13NClr1DVedzR8gPqVp4RjWNk2nQDcOHVdscqKjhmMGVjczvzOtc8ZOgVmhRn4gy24AH1JTm1Gx4bD36qOpWEQN/qUwRp0yYaxpPkPZWMHsnDul722bJMOLWGNZI3DeRyG9UhUmqykyJLhnI/8AyTwCs7SxRdkpCAwnMSP6ROX2LurlGV+ReEneV+JnbVYwE02MaDZssbccQCCAOWvNey/hRssUsEKzwBVxHj0AimR4GiN0X814TsrB/wAViqNE6VKjWnkyfF/2gr3XaW2X0awptYW0WMa1gg6AQPZLK6i8Jc726TtBgzWoPYBci3EEXBB4grxxm38W3vsJiG+MMOedI3eq9NwnaEWk+S5/8UcIyvhe9okNrNsH8WHVruSwy1e20txmnl428KOExGGLQ7v3A3ghpgCZ4hcm9eufhb2ezMrfxZpup1GljmESYI1kjW68w7QbNOGxFagTPdVC0Hi3Vp8wQtcNeMeSXqs9OYgiAtGSdBwSal+yArVdR6K1hyq9Ye4U1E+6mrwT4F8O8/f7C1Fi0zDvvd/wtppkArPlnlVx/YKcE1ELBqKSSSDOAVPatfK3KNXeyutWU5wL3Pdus3ytK14pusuS6iMNDG33a/qed3QJwqnIwcR7kqpjsRmIAs1ug9yrmX4RwaPZdLBOXwOgTBiMt+RPSP8AKiqPkngqeKqX8vb7KKazsyvFXMdYPqbfVSOdLnEnSmAI6AcFmYV5BJ5fVXnuuebZ8rKfp7603vw7qNbtCi52jc5jmGmF7i/a+HrSXAeYXz72bxTKWKovqGwfE7hmBaCeUletYPAuLnRUETYEfVRm24dLW0sKAc9AyN7D/wCJ+izsS41WFhkA+S0MRha//wAb6YG8ObmnzlUMW6o346bHcS1xb8io01N2LVbSGQP6xdcb+L/8OcXTfhxDn0Qa3NwgNceZHsF2OGqUgypUeMgY0ugm5sd68axWJfUcX1CXOcZJOqvCa7Y8t+IgnBMCeCtGKVqUoNCIQEFbQqSlvTa4siz6JVWJ7DfzK18GfCOUj0KxQbnqtbZ7tR0Pr/wo5JvA8L+y0igiuZ0EkkkgJYXOVy7M/NzA4a7gulhYe1acPJ4rXhvdjLljMWlTfZp5BZgWhQb4B5rojEZ4rPruv5e5V2o7wlZ1V4Lneg8kUfEmHdYq5Rqw0zun5qhQPFWGXnogBVu0gL1LsPtN9bDsMy4eB/HM2BfqIXlhstPYW2K2GcTQuHatNwefI81OU2vjy/G9vaHjEmO7FLnmLh7KvjBiWjxNonoX/suIb+Irmxmoyb/DUtIsdQhX/EdxFqN/1Pt8go/Gt/8Apiv/AIh4tjMJTpzFSq5ri1p0a0GZHCY1XmxVvau0amIqGpVNzYAaADQBVCtI58ru7AJ4TE4JpSsSSanICKsm0zp0CdVCbS0Hl7pVWJP1PVaOzn3HMEel/wB1QDZLvP3U+BfBHIj52+qLNzRS9tpEBJEFcbqCEk6UkgnWdtijLZ4ey1IUdWmCCDvEJ45auyym5px1NhJgcVqVoADRoAAoGUclQg7iU2pVXbHKVQ/fRY7XrTqO8M3EX9NyySg/i1RN1ZY/eNyzmvIUgroJqEtOtlTr4mJDfMqs6u4pgEkBI19zYDB+n3Moo4r444AD0CATpHIu3eaCedPNARohApBATJyantCAiraJtE2H3vT6osoqJt5n3SqsfUjTlcT+o+hKewQ4j75KOvqfvgnkzld5HyTib63mOkA8QFK1V8Ddg5W9FYXFlNWx0y7hIoJJGtQgQnoFSpibcpRDhqbHy0WE9y6fbI8E81zFUcNCuziu8XNyT9krz/pT19wspa7BNI9HfRZCtPwkkkUEQVjBMl46z6KBW8CIzO4NPzRDPe6XE8ynBRMUzUyOTwPCeoTdyko6FAQlIJ+VMbqgJypcO2SogFLh/iCAFanBIVHDmx6+60saLjoFl0zd480U8Viqden0RomQR5jyTXfT6IUnQQUQq29kPkEdD62+iuErL2a7LUjjI+oWu4Ll5ZrJvx39TEkklC11ApJKIpS2v/LPX6Fck3Q8nGPkkkuzi/i5+T+Syz+W/wC9xWQkkrRfBCISSQCV78jurR5JJJwXxG1TtSSQR40UlDekkiAmaqKLpJICUm6nw2vqkkiA/H7uiyqXxu6fRBJFETs0HT6JgSSSOr+HPiZ1b7rfKSSx5/Y04vKCSSSwav/Z"/>
          <p:cNvSpPr>
            <a:spLocks noChangeAspect="1" noChangeArrowheads="1"/>
          </p:cNvSpPr>
          <p:nvPr/>
        </p:nvSpPr>
        <p:spPr bwMode="auto">
          <a:xfrm>
            <a:off x="155575" y="-1790700"/>
            <a:ext cx="28098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6" name="AutoShape 4" descr="data:image/jpeg;base64,/9j/4AAQSkZJRgABAQAAAQABAAD/2wCEAAkGBxASEhUUDxQUFRQVFBQWFBQVFRQUFBYVFBQXFhQUFBQYHCggGBolHBQVITEhJSkrLi4uGB8zODMsNygtLisBCgoKDg0OGhAQFywkHCQsLCwsLCwsLCwsLCwsLCwsLCwsLCwsLCwsLCwsLCwsLCwsLCwsLCwsLCwsLCwsLCwsLP/AABEIAQMAwgMBIgACEQEDEQH/xAAcAAABBQEBAQAAAAAAAAAAAAABAAIDBAUGBwj/xAA/EAABAwIDBQYEBAUDAwUAAAABAAIRAyEEEjEFQVFhcQYTIoGRsTKhwfAHQmLRFDNScuEjkvGCosIVJENTsv/EABgBAAMBAQAAAAAAAAAAAAAAAAABAgME/8QAIREBAQACAwEAAgMBAAAAAAAAAAECEQMhMUESIjJRYRP/2gAMAwEAAhEDEQA/APLUQEkQsWwQhCeQhCAbCBCegUA2EoRhKEAoShFWMHg31DDR1J0H3wRsKyIXo2wOwDXAOqusQCSSN+5rd1ouTvVvaHZLAMs7vH77FubpIAt1WV5cd6VMLXm+CwNWqYpMLo1gGB1K0ndlsXE5J5XB/wC4BeiF3csbTwlNrGZRHwlzhHxEzJcdVYwe0JtWAa7i74T1nTrooy5bL0ucbx6tQeww9paeBEKOF7fiNm4fEAsrUmuIg84doWuF+PouM2x2AEF2CeXRc0qhBcP7XAX808eaX0rx2OChCFNVpuaS1wIcDBBsQeajIW22ZiSdCSYMSToQQAhJGEUA1JFJAFOCEJyQApBFGEA1BOKEIBqSdCCYJoXqmxOztOjTp5rvcxpcCPhzNBfyzTMncAAuL7A7O7/H0GEZmtd3jxuy0gX38w0ea9R7UtLTEiXOh3IASZ9QsOe3Wo045N9kMXMNp6cRpA1M7x77rXUGJZmc1w0pvHm+xM+Vk3C1R3ci5ccrTxyiXO6AEDqVJVe2nhhoSat/+ogk/wC1rlzYt65naVarTrlha11MzlzDwmCbE6iOPJSYes4E9wCHC78O/wAbXDf3c6HXTXlvs1y2oPFqcxmdJdqOkgqhgn5iWVLVG3a7jGuX9vsO3ZadZg67C1j6YgARl1gG4g7xr7K9Vozlq04DpvGjx+549FytDaWW0hsyZ3ST4vImDyIHFbGA2oxzsmjou3SeDmnr7qJ6tmduuztPE0XV6Lf9emCTAjO1t3NcP6gJI6HivJ5XvGy9oB1XKPiMPp2tUA3f3QCCOS8t/ETYQweNe2mIpVR31K0ANeTLB/a4EdIXZxXpzck7cylCIRhaoNhBOhKEEbCUJ0JQgGwknQkgAnAJIpGUJIpFABCEQkUA1CE6EoTJ6J+DmEAqV8Q4gBjBT/3kOcP9rD6hQdosfVq1nsJNy6tVj8jCSGM6kZBH6gqfYvEvpUah/JnzuHEUaZcB0L3UxzVnstgz3TquJMuq4kd5xy0m5y2f7nnzHJY5a9rTF0VJuShR7ywDdIsS4l0DkJHWyzcbtIVbA2JO+wtEj53VbtFtKriGMflyscSGD/HAD3WPQfl66eX37LG4/W0rSOKhoJB8GvNumaOkFWWtZVEmx1a4ag8QeRnyKr4Sox7gTun5aSq2JcaZLqRsT4mzbWxHBRo0W0sSRLX3vMixNtevus4Yx7SC1xtdpFiFFjcWHmd3t5cPZV6ZuJBLZ8QFjHEHitccWdyen7ILcRTaWuyvAFekdHMqB2WswfpJAd0cOah/FmkK+Ep1hGehWDX8WsrN+HpnDSPNYGHrd06GutkzNcJ0qCHH1aLbiU/F7QfX/iqZuK2Ea+3/ANlGHe7HepW2N10nLtwQCKSUK2YgIEIhJyAalCKMIBsIowkgAiEEUAUoQRQAQRSCACScUEB234fuBp1GHQuJI5NYHfMtHoqNTaJbSyk61nu9cl/k5Rdjq5b30a5RH/UCFS2jdwi86DkNVjZ+1aTx0dSsarmD8rGAADSZknr+yz3UD3ojifl9lQbOxD2QfvzVj+MPeEwTYm0WkXUzG+L3EGGfDHwbxbrKlbSNRri3kPkFQwFRrmuiS0ESRoJ0n0K3uzmGIc4DxNIuCquFgmUrk6tEtdbeYITKNZ1N1/CeBFv8jkul21gqWYiDmJgBusqjsej32aabnBpa0CpvLpgCATuWmON14zut6X24ljnU3R4C1zXQZyh/xA9HX/yjs+o6iyuaoALWBrTudOa7eIOdLFbJLqRdRGQMuRuMC49PYLExhcyi1pnxuLjP6QLDlcIs7FrMhKEUk0BCRCegQmZiISSCCOhBJJAIBKEkQkAhBPQhANhJOIQTAJIowgNLs9WLahAvmaRHzHzVjJJkagm3H9jKxmPLTLTBGhW1RdUq0g5oIyvy1Kjd0iW5uFpU2Lxvx0GzMI17QHCDA/5CvHYuTxMAJ5rO2B3zKeV98ji39UHxNPSCuowj8wS87VO2K3Y0ty5GtbMkAWJWx2b2a2m8nWQrdcw0ngJU2x5BbmiT8kbtq/xYm0dktc9390i2h4hLC4B7TYgX1i/VdFtHCXNRjmkAmWyM0cYUDh4U+4XSpi67KGFqC3iLW3gCCbknpK8w7T46nVrk0BFNtm9SS5xFhaTA5NC6j8QcXlpU6W95LiOTYAPuuBKr/GWRIpqcEESISSSBQkAiiEAISRSQDcqMJ6KAjhOARSlBmuCbCfKIQRgCRCMpzUBHC7b8NsJVxNZtDL/7em7va53Fv5Wu4yQBHCeCxsJsbwl9aW28IBE9Sup7E9r8HgaT6D21GmpULnVxDwbBrQWi4AA3TqSqk/sZS6ae2cN3NdzDADv5btz2i+m4tkiOBB4xBga+VxB4rX27gm4miC1wew+Jj2n0cCFxralVhy1Lubo7+sDiNzvdK9nhk7Zoa8EHeCPULkcRsjFNcT3rzG6TFuHNWKeNe9vgflMcJWZWdiHGK1dxA/pZbyCnGNpdtHZmzar6jXPe60SMx0nQiV1WZpMBcLSweY3qVOZ+DrorO3cU+hhiaQd/qO7pr7mLS65/NHvyT12WXTmO1m0O/wAS9zTLGwxn9rdT5uzHzCyQ1BEFDE3KiAikgEkkAjCAanQlCcgGwkikgzgkEYQSAlNCJQTBJJBPDCiS3wrdI2tJMASToBcnotrBYBtPxVbvFxTEQP7zx5LJc8DS3v6qu7EH8riOME36racaZyT+m1jcfUfqbcBos97QdVWZjiPiEjiLH9irIqNcJafLelZY0mcybHZXtLUwTsrsz8O4+NgPiaT+enNgeI0PzXa7TwTKzBVouD2OEte3f14FeXuhbvZDtCcK/JVvh6h8Y1yHTvG/Ubx0U2FlGmabmOkDqB7haOExFA/Eb87LX2psgOAfTuCAQRoQbgg9FhVtqU8ID/FBuRxAgiSXfptIgXJHJTrZTLTTptovMU7xcncBMXPmF0uK2NTxWFfhYAzsmif6azbtJ8/kSuO2LiqbntNOsyrQfLS1sB4cfhBGhET4rXi2i7fA47C0nNa/E0BfwE1WSY/K4TIIjXknjNUs8tvBKjiQTUGWowkVW7wQYJI4giD68VGut/FGjQpY7vKBae+DnvLDLHODhcXIktc2QN8neuSNPKRHwOPh4Ndrk6bx/hVliJd9iiEklmYpBJOAQYQiE4hBIAkikgCEoTgEEgbCBCMIpg01GsBc8wB8zyWVU2hVqmKQhvHf6qvinuxFUMZpMDhA1cVr922mMjNw3ak7yV1YY6jDK7rM/wDT/wCt5JUT8BHwv9VqOYTuPyUT2ppUWtqt1IP3xUlPFEHe1336qTTom16Qc37sUBeZiwfisfkpmlYAe9munFamDxAcJbqNRu9FFxa4579ep/hht7MP4OsdATQceH5qc8BqPMbgsztX2dftGoK1KqBTbLaIixE+J8/qInpC5rZ+LBgGxHwkWIngdQOSvdnu0TsBV/h8QXPwx/lu1dTabyOLdZG6LKdfYec12wtq9n8RhmOe53ha5rdT4S4iHg8JIUdTCU3YR7c01GRUZ4m6SA9oaCToZ8ivVNsYNmJY9rSH0qtIZHNMtcQ0ukEcfoV5dsHAg1HNcIyB7XXBFz3cx1cEY3ZWMvCV5pdzUOUtcX0XH4QSIexx3B0NM8Qr+y8QD4X3Y+x5cCOY1WZVpWg6jXqnbNq5XAHdp0V2Jwy1XRYjBlonWNeYPwu8wqi3tmkVWFmrg0xfUC8D5+pWLUZBIWWU+tr6ZCc1BJZg5BBIIAoIwkgJSmolybKQBQY5+Wm48veysKttFoLCDpInpOirH2Fl4z9iUS3xaF9m8hvctMka7t3Pmm4anbM6wIAHK149kytUnpuC63OY5ykpEaG4Ov7qEhSYU3ukENejl6Ku12U8lpvpzLTru+iy6qdgPr0hcbiLdDostjnU3SNy1SZaOVvI6fVVq9OQkGrs6s2sJb8QElu+P6hxHstDF0u/pX/mUhmHFzPzfv5Lj2Z6ZDmEgtMgjULrNibYbWIzANqjSLB3GOfEKdabY5SzVT9kO1L8G4MdL6DnAlu9hkS+n5TI3zxVmmaQbiatnCqajibiG1KhNFjeDi4Bx4BsLB2the7qEAeB3ibyB1b5GR5BQNquDcsnLOaN0xGbrCnLHfiJfxuqOIEk5tTc9Tc+6z6wykOG7Xor7XKvXYrQ2tk40gtc03F1d2wB3hcNHeIeevzlcls/EOYYG46LqKlXPTad7SR/uuPYqMp03xu4rIIowsVAEkYTgEgEIopIAJJxCbCAQVLaLpLWcSJ8zCvNCyMVU8bnc4b5Wlacc72jO9JsVi7xNhoqoxwVU03O6IOwnNbsWkyuCntKxu4e3QqehjSDD0BuseCIcbga8FmY5sPPO/r9lPqN3tPhdI6E7iq9V5IAdq0Fp8k9kcx1kE1hsiUjW3YCn3WYuOY/l3LELC0yLRoRqtusfD6BUKjFMVZpq4fagxNPu6v85t6btM9rsP6j8yAqo0g/8LNcyDw58DuK0Kby4Sfi0d1G/wA9VRW7FgjTehUTkKl0EzqoIeCN66Ck9xEAwLE+Sx6guOq0sOfY+ymrw8q4xpGv1+pKfCTLgJ0LmvraG5UYRSSBqKSKARQT4ShAMcYCwnkE+y1sc+Bl3u9lTOHDBmfadG7z+wXRxTrbHkvaBqka4KvUxInXLyGika9xEteD8lohMynJsosThAbEQUw1qg+Keuo+SuYbGzrfqgMvC13UjlddpsQrW0KY8L26OHzHHnHsptq4ZpGdsRo7kdxTth7MxGLc3D4ZhqVC4EAaAaFzjuaJ1TJnsNlLSEuA5he9dkfw+wWzsjsa1tfEO/O9odSY7+mm07/1G55Loe0+AwNbD1XvoUXGnTeWONNmZpAsWuiRdZ/nGkwr5vxogwqT1oY6k67oOUOgui2bgTxWe5PHws/UbgpcGRoeg5dUxJjfECqStFAoproQFZ5V/DH6rPqfEruGKmrwaWHNvvr9VMCqWz3yI+7fYVyFhyTWTTC/qKBRCKhZsJJ0IIB8JAJJIk3dFeoZinMZ4iL/ADPIcAsUipXfb13NClr1DVedzR8gPqVp4RjWNk2nQDcOHVdscqKjhmMGVjczvzOtc8ZOgVmhRn4gy24AH1JTm1Gx4bD36qOpWEQN/qUwRp0yYaxpPkPZWMHsnDul722bJMOLWGNZI3DeRyG9UhUmqykyJLhnI/8AyTwCs7SxRdkpCAwnMSP6ROX2LurlGV+ReEneV+JnbVYwE02MaDZssbccQCCAOWvNey/hRssUsEKzwBVxHj0AimR4GiN0X814TsrB/wAViqNE6VKjWnkyfF/2gr3XaW2X0awptYW0WMa1gg6AQPZLK6i8Jc726TtBgzWoPYBci3EEXBB4grxxm38W3vsJiG+MMOedI3eq9NwnaEWk+S5/8UcIyvhe9okNrNsH8WHVruSwy1e20txmnl428KOExGGLQ7v3A3ghpgCZ4hcm9eufhb2ezMrfxZpup1GljmESYI1kjW68w7QbNOGxFagTPdVC0Hi3Vp8wQtcNeMeSXqs9OYgiAtGSdBwSal+yArVdR6K1hyq9Ye4U1E+6mrwT4F8O8/f7C1Fi0zDvvd/wtppkArPlnlVx/YKcE1ELBqKSSSDOAVPatfK3KNXeyutWU5wL3Pdus3ytK14pusuS6iMNDG33a/qed3QJwqnIwcR7kqpjsRmIAs1ug9yrmX4RwaPZdLBOXwOgTBiMt+RPSP8AKiqPkngqeKqX8vb7KKazsyvFXMdYPqbfVSOdLnEnSmAI6AcFmYV5BJ5fVXnuuebZ8rKfp7603vw7qNbtCi52jc5jmGmF7i/a+HrSXAeYXz72bxTKWKovqGwfE7hmBaCeUletYPAuLnRUETYEfVRm24dLW0sKAc9AyN7D/wCJ+izsS41WFhkA+S0MRha//wAb6YG8ObmnzlUMW6o346bHcS1xb8io01N2LVbSGQP6xdcb+L/8OcXTfhxDn0Qa3NwgNceZHsF2OGqUgypUeMgY0ugm5sd68axWJfUcX1CXOcZJOqvCa7Y8t+IgnBMCeCtGKVqUoNCIQEFbQqSlvTa4siz6JVWJ7DfzK18GfCOUj0KxQbnqtbZ7tR0Pr/wo5JvA8L+y0igiuZ0EkkkgJYXOVy7M/NzA4a7gulhYe1acPJ4rXhvdjLljMWlTfZp5BZgWhQb4B5rojEZ4rPruv5e5V2o7wlZ1V4Lneg8kUfEmHdYq5Rqw0zun5qhQPFWGXnogBVu0gL1LsPtN9bDsMy4eB/HM2BfqIXlhstPYW2K2GcTQuHatNwefI81OU2vjy/G9vaHjEmO7FLnmLh7KvjBiWjxNonoX/suIb+Irmxmoyb/DUtIsdQhX/EdxFqN/1Pt8go/Gt/8Apiv/AIh4tjMJTpzFSq5ri1p0a0GZHCY1XmxVvau0amIqGpVNzYAaADQBVCtI58ru7AJ4TE4JpSsSSanICKsm0zp0CdVCbS0Hl7pVWJP1PVaOzn3HMEel/wB1QDZLvP3U+BfBHIj52+qLNzRS9tpEBJEFcbqCEk6UkgnWdtijLZ4ey1IUdWmCCDvEJ45auyym5px1NhJgcVqVoADRoAAoGUclQg7iU2pVXbHKVQ/fRY7XrTqO8M3EX9NyySg/i1RN1ZY/eNyzmvIUgroJqEtOtlTr4mJDfMqs6u4pgEkBI19zYDB+n3Moo4r444AD0CATpHIu3eaCedPNARohApBATJyantCAiraJtE2H3vT6osoqJt5n3SqsfUjTlcT+o+hKewQ4j75KOvqfvgnkzld5HyTib63mOkA8QFK1V8Ddg5W9FYXFlNWx0y7hIoJJGtQgQnoFSpibcpRDhqbHy0WE9y6fbI8E81zFUcNCuziu8XNyT9krz/pT19wspa7BNI9HfRZCtPwkkkUEQVjBMl46z6KBW8CIzO4NPzRDPe6XE8ynBRMUzUyOTwPCeoTdyko6FAQlIJ+VMbqgJypcO2SogFLh/iCAFanBIVHDmx6+60saLjoFl0zd480U8Viqden0RomQR5jyTXfT6IUnQQUQq29kPkEdD62+iuErL2a7LUjjI+oWu4Ll5ZrJvx39TEkklC11ApJKIpS2v/LPX6Fck3Q8nGPkkkuzi/i5+T+Syz+W/wC9xWQkkrRfBCISSQCV78jurR5JJJwXxG1TtSSQR40UlDekkiAmaqKLpJICUm6nw2vqkkiA/H7uiyqXxu6fRBJFETs0HT6JgSSSOr+HPiZ1b7rfKSSx5/Y04vKCSSSwav/Z"/>
          <p:cNvSpPr>
            <a:spLocks noChangeAspect="1" noChangeArrowheads="1"/>
          </p:cNvSpPr>
          <p:nvPr/>
        </p:nvSpPr>
        <p:spPr bwMode="auto">
          <a:xfrm>
            <a:off x="155575" y="-1790700"/>
            <a:ext cx="28098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2" descr="http://img1.wikia.nocookie.net/__cb20131111220940/harrypotter/images/5/53/Harry_pot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352800"/>
            <a:ext cx="2103934" cy="2932078"/>
          </a:xfrm>
          <a:prstGeom prst="rect">
            <a:avLst/>
          </a:prstGeom>
          <a:noFill/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533400" y="381000"/>
            <a:ext cx="8229600" cy="1447800"/>
          </a:xfrm>
          <a:prstGeom prst="rect">
            <a:avLst/>
          </a:prstGeom>
          <a:ln w="28575" cap="rnd">
            <a:solidFill>
              <a:schemeClr val="accent3"/>
            </a:solidFill>
          </a:ln>
        </p:spPr>
        <p:txBody>
          <a:bodyPr vert="horz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Brown hair (B) is dominant to red hair (b). </a:t>
            </a:r>
            <a:endParaRPr kumimoji="0" lang="en-US" sz="4400" b="1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838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dirty="0" smtClean="0"/>
              <a:t>3. If a wizard is </a:t>
            </a:r>
            <a:r>
              <a:rPr lang="en-US" sz="3600" b="1" dirty="0" smtClean="0"/>
              <a:t>heterozygous </a:t>
            </a:r>
            <a:r>
              <a:rPr lang="en-US" sz="3600" dirty="0" smtClean="0"/>
              <a:t>for hair color, what is his </a:t>
            </a:r>
            <a:r>
              <a:rPr lang="en-US" sz="3600" u="sng" dirty="0" smtClean="0"/>
              <a:t>genotype</a:t>
            </a:r>
            <a:r>
              <a:rPr lang="en-US" sz="3600" dirty="0" smtClean="0"/>
              <a:t>?</a:t>
            </a:r>
            <a:endParaRPr lang="en-US" sz="3200" b="1" dirty="0" smtClean="0"/>
          </a:p>
          <a:p>
            <a:pPr>
              <a:buNone/>
            </a:pP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124200" y="32004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2"/>
                </a:solidFill>
              </a:rPr>
              <a:t>Bb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8674" name="AutoShape 2" descr="data:image/jpeg;base64,/9j/4AAQSkZJRgABAQAAAQABAAD/2wCEAAkGBxASEhUUDxQUFRQVFBQWFBQVFRQUFBYVFBQXFhQUFBQYHCggGBolHBQVITEhJSkrLi4uGB8zODMsNygtLisBCgoKDg0OGhAQFywkHCQsLCwsLCwsLCwsLCwsLCwsLCwsLCwsLCwsLCwsLCwsLCwsLCwsLCwsLCwsLCwsLCwsLP/AABEIAQMAwgMBIgACEQEDEQH/xAAcAAABBQEBAQAAAAAAAAAAAAABAAIDBAUGBwj/xAA/EAABAwIDBQYEBAUDAwUAAAABAAIRAyEEEjEFQVFhcQYTIoGRsTKhwfAHQmLRFDNScuEjkvGCosIVJENTsv/EABgBAAMBAQAAAAAAAAAAAAAAAAABAgME/8QAIREBAQACAwEAAgMBAAAAAAAAAAECEQMhMUESIjJRYRP/2gAMAwEAAhEDEQA/APLUQEkQsWwQhCeQhCAbCBCegUA2EoRhKEAoShFWMHg31DDR1J0H3wRsKyIXo2wOwDXAOqusQCSSN+5rd1ouTvVvaHZLAMs7vH77FubpIAt1WV5cd6VMLXm+CwNWqYpMLo1gGB1K0ndlsXE5J5XB/wC4BeiF3csbTwlNrGZRHwlzhHxEzJcdVYwe0JtWAa7i74T1nTrooy5bL0ucbx6tQeww9paeBEKOF7fiNm4fEAsrUmuIg84doWuF+PouM2x2AEF2CeXRc0qhBcP7XAX808eaX0rx2OChCFNVpuaS1wIcDBBsQeajIW22ZiSdCSYMSToQQAhJGEUA1JFJAFOCEJyQApBFGEA1BOKEIBqSdCCYJoXqmxOztOjTp5rvcxpcCPhzNBfyzTMncAAuL7A7O7/H0GEZmtd3jxuy0gX38w0ea9R7UtLTEiXOh3IASZ9QsOe3Wo045N9kMXMNp6cRpA1M7x77rXUGJZmc1w0pvHm+xM+Vk3C1R3ci5ccrTxyiXO6AEDqVJVe2nhhoSat/+ogk/wC1rlzYt65naVarTrlha11MzlzDwmCbE6iOPJSYes4E9wCHC78O/wAbXDf3c6HXTXlvs1y2oPFqcxmdJdqOkgqhgn5iWVLVG3a7jGuX9vsO3ZadZg67C1j6YgARl1gG4g7xr7K9Vozlq04DpvGjx+549FytDaWW0hsyZ3ST4vImDyIHFbGA2oxzsmjou3SeDmnr7qJ6tmduuztPE0XV6Lf9emCTAjO1t3NcP6gJI6HivJ5XvGy9oB1XKPiMPp2tUA3f3QCCOS8t/ETYQweNe2mIpVR31K0ANeTLB/a4EdIXZxXpzck7cylCIRhaoNhBOhKEEbCUJ0JQgGwknQkgAnAJIpGUJIpFABCEQkUA1CE6EoTJ6J+DmEAqV8Q4gBjBT/3kOcP9rD6hQdosfVq1nsJNy6tVj8jCSGM6kZBH6gqfYvEvpUah/JnzuHEUaZcB0L3UxzVnstgz3TquJMuq4kd5xy0m5y2f7nnzHJY5a9rTF0VJuShR7ywDdIsS4l0DkJHWyzcbtIVbA2JO+wtEj53VbtFtKriGMflyscSGD/HAD3WPQfl66eX37LG4/W0rSOKhoJB8GvNumaOkFWWtZVEmx1a4ag8QeRnyKr4Sox7gTun5aSq2JcaZLqRsT4mzbWxHBRo0W0sSRLX3vMixNtevus4Yx7SC1xtdpFiFFjcWHmd3t5cPZV6ZuJBLZ8QFjHEHitccWdyen7ILcRTaWuyvAFekdHMqB2WswfpJAd0cOah/FmkK+Ep1hGehWDX8WsrN+HpnDSPNYGHrd06GutkzNcJ0qCHH1aLbiU/F7QfX/iqZuK2Ea+3/ANlGHe7HepW2N10nLtwQCKSUK2YgIEIhJyAalCKMIBsIowkgAiEEUAUoQRQAQRSCACScUEB234fuBp1GHQuJI5NYHfMtHoqNTaJbSyk61nu9cl/k5Rdjq5b30a5RH/UCFS2jdwi86DkNVjZ+1aTx0dSsarmD8rGAADSZknr+yz3UD3ojifl9lQbOxD2QfvzVj+MPeEwTYm0WkXUzG+L3EGGfDHwbxbrKlbSNRri3kPkFQwFRrmuiS0ESRoJ0n0K3uzmGIc4DxNIuCquFgmUrk6tEtdbeYITKNZ1N1/CeBFv8jkul21gqWYiDmJgBusqjsej32aabnBpa0CpvLpgCATuWmON14zut6X24ljnU3R4C1zXQZyh/xA9HX/yjs+o6iyuaoALWBrTudOa7eIOdLFbJLqRdRGQMuRuMC49PYLExhcyi1pnxuLjP6QLDlcIs7FrMhKEUk0BCRCegQmZiISSCCOhBJJAIBKEkQkAhBPQhANhJOIQTAJIowgNLs9WLahAvmaRHzHzVjJJkagm3H9jKxmPLTLTBGhW1RdUq0g5oIyvy1Kjd0iW5uFpU2Lxvx0GzMI17QHCDA/5CvHYuTxMAJ5rO2B3zKeV98ji39UHxNPSCuowj8wS87VO2K3Y0ty5GtbMkAWJWx2b2a2m8nWQrdcw0ngJU2x5BbmiT8kbtq/xYm0dktc9390i2h4hLC4B7TYgX1i/VdFtHCXNRjmkAmWyM0cYUDh4U+4XSpi67KGFqC3iLW3gCCbknpK8w7T46nVrk0BFNtm9SS5xFhaTA5NC6j8QcXlpU6W95LiOTYAPuuBKr/GWRIpqcEESISSSBQkAiiEAISRSQDcqMJ6KAjhOARSlBmuCbCfKIQRgCRCMpzUBHC7b8NsJVxNZtDL/7em7va53Fv5Wu4yQBHCeCxsJsbwl9aW28IBE9Sup7E9r8HgaT6D21GmpULnVxDwbBrQWi4AA3TqSqk/sZS6ae2cN3NdzDADv5btz2i+m4tkiOBB4xBga+VxB4rX27gm4miC1wew+Jj2n0cCFxralVhy1Lubo7+sDiNzvdK9nhk7Zoa8EHeCPULkcRsjFNcT3rzG6TFuHNWKeNe9vgflMcJWZWdiHGK1dxA/pZbyCnGNpdtHZmzar6jXPe60SMx0nQiV1WZpMBcLSweY3qVOZ+DrorO3cU+hhiaQd/qO7pr7mLS65/NHvyT12WXTmO1m0O/wAS9zTLGwxn9rdT5uzHzCyQ1BEFDE3KiAikgEkkAjCAanQlCcgGwkikgzgkEYQSAlNCJQTBJJBPDCiS3wrdI2tJMASToBcnotrBYBtPxVbvFxTEQP7zx5LJc8DS3v6qu7EH8riOME36racaZyT+m1jcfUfqbcBos97QdVWZjiPiEjiLH9irIqNcJafLelZY0mcybHZXtLUwTsrsz8O4+NgPiaT+enNgeI0PzXa7TwTKzBVouD2OEte3f14FeXuhbvZDtCcK/JVvh6h8Y1yHTvG/Ubx0U2FlGmabmOkDqB7haOExFA/Eb87LX2psgOAfTuCAQRoQbgg9FhVtqU8ID/FBuRxAgiSXfptIgXJHJTrZTLTTptovMU7xcncBMXPmF0uK2NTxWFfhYAzsmif6azbtJ8/kSuO2LiqbntNOsyrQfLS1sB4cfhBGhET4rXi2i7fA47C0nNa/E0BfwE1WSY/K4TIIjXknjNUs8tvBKjiQTUGWowkVW7wQYJI4giD68VGut/FGjQpY7vKBae+DnvLDLHODhcXIktc2QN8neuSNPKRHwOPh4Ndrk6bx/hVliJd9iiEklmYpBJOAQYQiE4hBIAkikgCEoTgEEgbCBCMIpg01GsBc8wB8zyWVU2hVqmKQhvHf6qvinuxFUMZpMDhA1cVr922mMjNw3ak7yV1YY6jDK7rM/wDT/wCt5JUT8BHwv9VqOYTuPyUT2ppUWtqt1IP3xUlPFEHe1336qTTom16Qc37sUBeZiwfisfkpmlYAe9munFamDxAcJbqNRu9FFxa4579ep/hht7MP4OsdATQceH5qc8BqPMbgsztX2dftGoK1KqBTbLaIixE+J8/qInpC5rZ+LBgGxHwkWIngdQOSvdnu0TsBV/h8QXPwx/lu1dTabyOLdZG6LKdfYec12wtq9n8RhmOe53ha5rdT4S4iHg8JIUdTCU3YR7c01GRUZ4m6SA9oaCToZ8ivVNsYNmJY9rSH0qtIZHNMtcQ0ukEcfoV5dsHAg1HNcIyB7XXBFz3cx1cEY3ZWMvCV5pdzUOUtcX0XH4QSIexx3B0NM8Qr+y8QD4X3Y+x5cCOY1WZVpWg6jXqnbNq5XAHdp0V2Jwy1XRYjBlonWNeYPwu8wqi3tmkVWFmrg0xfUC8D5+pWLUZBIWWU+tr6ZCc1BJZg5BBIIAoIwkgJSmolybKQBQY5+Wm48veysKttFoLCDpInpOirH2Fl4z9iUS3xaF9m8hvctMka7t3Pmm4anbM6wIAHK149kytUnpuC63OY5ykpEaG4Ov7qEhSYU3ukENejl6Ku12U8lpvpzLTru+iy6qdgPr0hcbiLdDostjnU3SNy1SZaOVvI6fVVq9OQkGrs6s2sJb8QElu+P6hxHstDF0u/pX/mUhmHFzPzfv5Lj2Z6ZDmEgtMgjULrNibYbWIzANqjSLB3GOfEKdabY5SzVT9kO1L8G4MdL6DnAlu9hkS+n5TI3zxVmmaQbiatnCqajibiG1KhNFjeDi4Bx4BsLB2the7qEAeB3ibyB1b5GR5BQNquDcsnLOaN0xGbrCnLHfiJfxuqOIEk5tTc9Tc+6z6wykOG7Xor7XKvXYrQ2tk40gtc03F1d2wB3hcNHeIeevzlcls/EOYYG46LqKlXPTad7SR/uuPYqMp03xu4rIIowsVAEkYTgEgEIopIAJJxCbCAQVLaLpLWcSJ8zCvNCyMVU8bnc4b5Wlacc72jO9JsVi7xNhoqoxwVU03O6IOwnNbsWkyuCntKxu4e3QqehjSDD0BuseCIcbga8FmY5sPPO/r9lPqN3tPhdI6E7iq9V5IAdq0Fp8k9kcx1kE1hsiUjW3YCn3WYuOY/l3LELC0yLRoRqtusfD6BUKjFMVZpq4fagxNPu6v85t6btM9rsP6j8yAqo0g/8LNcyDw58DuK0Kby4Sfi0d1G/wA9VRW7FgjTehUTkKl0EzqoIeCN66Ck9xEAwLE+Sx6guOq0sOfY+ymrw8q4xpGv1+pKfCTLgJ0LmvraG5UYRSSBqKSKARQT4ShAMcYCwnkE+y1sc+Bl3u9lTOHDBmfadG7z+wXRxTrbHkvaBqka4KvUxInXLyGika9xEteD8lohMynJsosThAbEQUw1qg+Keuo+SuYbGzrfqgMvC13UjlddpsQrW0KY8L26OHzHHnHsptq4ZpGdsRo7kdxTth7MxGLc3D4ZhqVC4EAaAaFzjuaJ1TJnsNlLSEuA5he9dkfw+wWzsjsa1tfEO/O9odSY7+mm07/1G55Loe0+AwNbD1XvoUXGnTeWONNmZpAsWuiRdZ/nGkwr5vxogwqT1oY6k67oOUOgui2bgTxWe5PHws/UbgpcGRoeg5dUxJjfECqStFAoproQFZ5V/DH6rPqfEruGKmrwaWHNvvr9VMCqWz3yI+7fYVyFhyTWTTC/qKBRCKhZsJJ0IIB8JAJJIk3dFeoZinMZ4iL/ADPIcAsUipXfb13NClr1DVedzR8gPqVp4RjWNk2nQDcOHVdscqKjhmMGVjczvzOtc8ZOgVmhRn4gy24AH1JTm1Gx4bD36qOpWEQN/qUwRp0yYaxpPkPZWMHsnDul722bJMOLWGNZI3DeRyG9UhUmqykyJLhnI/8AyTwCs7SxRdkpCAwnMSP6ROX2LurlGV+ReEneV+JnbVYwE02MaDZssbccQCCAOWvNey/hRssUsEKzwBVxHj0AimR4GiN0X814TsrB/wAViqNE6VKjWnkyfF/2gr3XaW2X0awptYW0WMa1gg6AQPZLK6i8Jc726TtBgzWoPYBci3EEXBB4grxxm38W3vsJiG+MMOedI3eq9NwnaEWk+S5/8UcIyvhe9okNrNsH8WHVruSwy1e20txmnl428KOExGGLQ7v3A3ghpgCZ4hcm9eufhb2ezMrfxZpup1GljmESYI1kjW68w7QbNOGxFagTPdVC0Hi3Vp8wQtcNeMeSXqs9OYgiAtGSdBwSal+yArVdR6K1hyq9Ye4U1E+6mrwT4F8O8/f7C1Fi0zDvvd/wtppkArPlnlVx/YKcE1ELBqKSSSDOAVPatfK3KNXeyutWU5wL3Pdus3ytK14pusuS6iMNDG33a/qed3QJwqnIwcR7kqpjsRmIAs1ug9yrmX4RwaPZdLBOXwOgTBiMt+RPSP8AKiqPkngqeKqX8vb7KKazsyvFXMdYPqbfVSOdLnEnSmAI6AcFmYV5BJ5fVXnuuebZ8rKfp7603vw7qNbtCi52jc5jmGmF7i/a+HrSXAeYXz72bxTKWKovqGwfE7hmBaCeUletYPAuLnRUETYEfVRm24dLW0sKAc9AyN7D/wCJ+izsS41WFhkA+S0MRha//wAb6YG8ObmnzlUMW6o346bHcS1xb8io01N2LVbSGQP6xdcb+L/8OcXTfhxDn0Qa3NwgNceZHsF2OGqUgypUeMgY0ugm5sd68axWJfUcX1CXOcZJOqvCa7Y8t+IgnBMCeCtGKVqUoNCIQEFbQqSlvTa4siz6JVWJ7DfzK18GfCOUj0KxQbnqtbZ7tR0Pr/wo5JvA8L+y0igiuZ0EkkkgJYXOVy7M/NzA4a7gulhYe1acPJ4rXhvdjLljMWlTfZp5BZgWhQb4B5rojEZ4rPruv5e5V2o7wlZ1V4Lneg8kUfEmHdYq5Rqw0zun5qhQPFWGXnogBVu0gL1LsPtN9bDsMy4eB/HM2BfqIXlhstPYW2K2GcTQuHatNwefI81OU2vjy/G9vaHjEmO7FLnmLh7KvjBiWjxNonoX/suIb+Irmxmoyb/DUtIsdQhX/EdxFqN/1Pt8go/Gt/8Apiv/AIh4tjMJTpzFSq5ri1p0a0GZHCY1XmxVvau0amIqGpVNzYAaADQBVCtI58ru7AJ4TE4JpSsSSanICKsm0zp0CdVCbS0Hl7pVWJP1PVaOzn3HMEel/wB1QDZLvP3U+BfBHIj52+qLNzRS9tpEBJEFcbqCEk6UkgnWdtijLZ4ey1IUdWmCCDvEJ45auyym5px1NhJgcVqVoADRoAAoGUclQg7iU2pVXbHKVQ/fRY7XrTqO8M3EX9NyySg/i1RN1ZY/eNyzmvIUgroJqEtOtlTr4mJDfMqs6u4pgEkBI19zYDB+n3Moo4r444AD0CATpHIu3eaCedPNARohApBATJyantCAiraJtE2H3vT6osoqJt5n3SqsfUjTlcT+o+hKewQ4j75KOvqfvgnkzld5HyTib63mOkA8QFK1V8Ddg5W9FYXFlNWx0y7hIoJJGtQgQnoFSpibcpRDhqbHy0WE9y6fbI8E81zFUcNCuziu8XNyT9krz/pT19wspa7BNI9HfRZCtPwkkkUEQVjBMl46z6KBW8CIzO4NPzRDPe6XE8ynBRMUzUyOTwPCeoTdyko6FAQlIJ+VMbqgJypcO2SogFLh/iCAFanBIVHDmx6+60saLjoFl0zd480U8Viqden0RomQR5jyTXfT6IUnQQUQq29kPkEdD62+iuErL2a7LUjjI+oWu4Ll5ZrJvx39TEkklC11ApJKIpS2v/LPX6Fck3Q8nGPkkkuzi/i5+T+Syz+W/wC9xWQkkrRfBCISSQCV78jurR5JJJwXxG1TtSSQR40UlDekkiAmaqKLpJICUm6nw2vqkkiA/H7uiyqXxu6fRBJFETs0HT6JgSSSOr+HPiZ1b7rfKSSx5/Y04vKCSSSwav/Z"/>
          <p:cNvSpPr>
            <a:spLocks noChangeAspect="1" noChangeArrowheads="1"/>
          </p:cNvSpPr>
          <p:nvPr/>
        </p:nvSpPr>
        <p:spPr bwMode="auto">
          <a:xfrm>
            <a:off x="155575" y="-1790700"/>
            <a:ext cx="28098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6" name="AutoShape 4" descr="data:image/jpeg;base64,/9j/4AAQSkZJRgABAQAAAQABAAD/2wCEAAkGBxASEhUUDxQUFRQVFBQWFBQVFRQUFBYVFBQXFhQUFBQYHCggGBolHBQVITEhJSkrLi4uGB8zODMsNygtLisBCgoKDg0OGhAQFywkHCQsLCwsLCwsLCwsLCwsLCwsLCwsLCwsLCwsLCwsLCwsLCwsLCwsLCwsLCwsLCwsLCwsLP/AABEIAQMAwgMBIgACEQEDEQH/xAAcAAABBQEBAQAAAAAAAAAAAAABAAIDBAUGBwj/xAA/EAABAwIDBQYEBAUDAwUAAAABAAIRAyEEEjEFQVFhcQYTIoGRsTKhwfAHQmLRFDNScuEjkvGCosIVJENTsv/EABgBAAMBAQAAAAAAAAAAAAAAAAABAgME/8QAIREBAQACAwEAAgMBAAAAAAAAAAECEQMhMUESIjJRYRP/2gAMAwEAAhEDEQA/APLUQEkQsWwQhCeQhCAbCBCegUA2EoRhKEAoShFWMHg31DDR1J0H3wRsKyIXo2wOwDXAOqusQCSSN+5rd1ouTvVvaHZLAMs7vH77FubpIAt1WV5cd6VMLXm+CwNWqYpMLo1gGB1K0ndlsXE5J5XB/wC4BeiF3csbTwlNrGZRHwlzhHxEzJcdVYwe0JtWAa7i74T1nTrooy5bL0ucbx6tQeww9paeBEKOF7fiNm4fEAsrUmuIg84doWuF+PouM2x2AEF2CeXRc0qhBcP7XAX808eaX0rx2OChCFNVpuaS1wIcDBBsQeajIW22ZiSdCSYMSToQQAhJGEUA1JFJAFOCEJyQApBFGEA1BOKEIBqSdCCYJoXqmxOztOjTp5rvcxpcCPhzNBfyzTMncAAuL7A7O7/H0GEZmtd3jxuy0gX38w0ea9R7UtLTEiXOh3IASZ9QsOe3Wo045N9kMXMNp6cRpA1M7x77rXUGJZmc1w0pvHm+xM+Vk3C1R3ci5ccrTxyiXO6AEDqVJVe2nhhoSat/+ogk/wC1rlzYt65naVarTrlha11MzlzDwmCbE6iOPJSYes4E9wCHC78O/wAbXDf3c6HXTXlvs1y2oPFqcxmdJdqOkgqhgn5iWVLVG3a7jGuX9vsO3ZadZg67C1j6YgARl1gG4g7xr7K9Vozlq04DpvGjx+549FytDaWW0hsyZ3ST4vImDyIHFbGA2oxzsmjou3SeDmnr7qJ6tmduuztPE0XV6Lf9emCTAjO1t3NcP6gJI6HivJ5XvGy9oB1XKPiMPp2tUA3f3QCCOS8t/ETYQweNe2mIpVR31K0ANeTLB/a4EdIXZxXpzck7cylCIRhaoNhBOhKEEbCUJ0JQgGwknQkgAnAJIpGUJIpFABCEQkUA1CE6EoTJ6J+DmEAqV8Q4gBjBT/3kOcP9rD6hQdosfVq1nsJNy6tVj8jCSGM6kZBH6gqfYvEvpUah/JnzuHEUaZcB0L3UxzVnstgz3TquJMuq4kd5xy0m5y2f7nnzHJY5a9rTF0VJuShR7ywDdIsS4l0DkJHWyzcbtIVbA2JO+wtEj53VbtFtKriGMflyscSGD/HAD3WPQfl66eX37LG4/W0rSOKhoJB8GvNumaOkFWWtZVEmx1a4ag8QeRnyKr4Sox7gTun5aSq2JcaZLqRsT4mzbWxHBRo0W0sSRLX3vMixNtevus4Yx7SC1xtdpFiFFjcWHmd3t5cPZV6ZuJBLZ8QFjHEHitccWdyen7ILcRTaWuyvAFekdHMqB2WswfpJAd0cOah/FmkK+Ep1hGehWDX8WsrN+HpnDSPNYGHrd06GutkzNcJ0qCHH1aLbiU/F7QfX/iqZuK2Ea+3/ANlGHe7HepW2N10nLtwQCKSUK2YgIEIhJyAalCKMIBsIowkgAiEEUAUoQRQAQRSCACScUEB234fuBp1GHQuJI5NYHfMtHoqNTaJbSyk61nu9cl/k5Rdjq5b30a5RH/UCFS2jdwi86DkNVjZ+1aTx0dSsarmD8rGAADSZknr+yz3UD3ojifl9lQbOxD2QfvzVj+MPeEwTYm0WkXUzG+L3EGGfDHwbxbrKlbSNRri3kPkFQwFRrmuiS0ESRoJ0n0K3uzmGIc4DxNIuCquFgmUrk6tEtdbeYITKNZ1N1/CeBFv8jkul21gqWYiDmJgBusqjsej32aabnBpa0CpvLpgCATuWmON14zut6X24ljnU3R4C1zXQZyh/xA9HX/yjs+o6iyuaoALWBrTudOa7eIOdLFbJLqRdRGQMuRuMC49PYLExhcyi1pnxuLjP6QLDlcIs7FrMhKEUk0BCRCegQmZiISSCCOhBJJAIBKEkQkAhBPQhANhJOIQTAJIowgNLs9WLahAvmaRHzHzVjJJkagm3H9jKxmPLTLTBGhW1RdUq0g5oIyvy1Kjd0iW5uFpU2Lxvx0GzMI17QHCDA/5CvHYuTxMAJ5rO2B3zKeV98ji39UHxNPSCuowj8wS87VO2K3Y0ty5GtbMkAWJWx2b2a2m8nWQrdcw0ngJU2x5BbmiT8kbtq/xYm0dktc9390i2h4hLC4B7TYgX1i/VdFtHCXNRjmkAmWyM0cYUDh4U+4XSpi67KGFqC3iLW3gCCbknpK8w7T46nVrk0BFNtm9SS5xFhaTA5NC6j8QcXlpU6W95LiOTYAPuuBKr/GWRIpqcEESISSSBQkAiiEAISRSQDcqMJ6KAjhOARSlBmuCbCfKIQRgCRCMpzUBHC7b8NsJVxNZtDL/7em7va53Fv5Wu4yQBHCeCxsJsbwl9aW28IBE9Sup7E9r8HgaT6D21GmpULnVxDwbBrQWi4AA3TqSqk/sZS6ae2cN3NdzDADv5btz2i+m4tkiOBB4xBga+VxB4rX27gm4miC1wew+Jj2n0cCFxralVhy1Lubo7+sDiNzvdK9nhk7Zoa8EHeCPULkcRsjFNcT3rzG6TFuHNWKeNe9vgflMcJWZWdiHGK1dxA/pZbyCnGNpdtHZmzar6jXPe60SMx0nQiV1WZpMBcLSweY3qVOZ+DrorO3cU+hhiaQd/qO7pr7mLS65/NHvyT12WXTmO1m0O/wAS9zTLGwxn9rdT5uzHzCyQ1BEFDE3KiAikgEkkAjCAanQlCcgGwkikgzgkEYQSAlNCJQTBJJBPDCiS3wrdI2tJMASToBcnotrBYBtPxVbvFxTEQP7zx5LJc8DS3v6qu7EH8riOME36racaZyT+m1jcfUfqbcBos97QdVWZjiPiEjiLH9irIqNcJafLelZY0mcybHZXtLUwTsrsz8O4+NgPiaT+enNgeI0PzXa7TwTKzBVouD2OEte3f14FeXuhbvZDtCcK/JVvh6h8Y1yHTvG/Ubx0U2FlGmabmOkDqB7haOExFA/Eb87LX2psgOAfTuCAQRoQbgg9FhVtqU8ID/FBuRxAgiSXfptIgXJHJTrZTLTTptovMU7xcncBMXPmF0uK2NTxWFfhYAzsmif6azbtJ8/kSuO2LiqbntNOsyrQfLS1sB4cfhBGhET4rXi2i7fA47C0nNa/E0BfwE1WSY/K4TIIjXknjNUs8tvBKjiQTUGWowkVW7wQYJI4giD68VGut/FGjQpY7vKBae+DnvLDLHODhcXIktc2QN8neuSNPKRHwOPh4Ndrk6bx/hVliJd9iiEklmYpBJOAQYQiE4hBIAkikgCEoTgEEgbCBCMIpg01GsBc8wB8zyWVU2hVqmKQhvHf6qvinuxFUMZpMDhA1cVr922mMjNw3ak7yV1YY6jDK7rM/wDT/wCt5JUT8BHwv9VqOYTuPyUT2ppUWtqt1IP3xUlPFEHe1336qTTom16Qc37sUBeZiwfisfkpmlYAe9munFamDxAcJbqNRu9FFxa4579ep/hht7MP4OsdATQceH5qc8BqPMbgsztX2dftGoK1KqBTbLaIixE+J8/qInpC5rZ+LBgGxHwkWIngdQOSvdnu0TsBV/h8QXPwx/lu1dTabyOLdZG6LKdfYec12wtq9n8RhmOe53ha5rdT4S4iHg8JIUdTCU3YR7c01GRUZ4m6SA9oaCToZ8ivVNsYNmJY9rSH0qtIZHNMtcQ0ukEcfoV5dsHAg1HNcIyB7XXBFz3cx1cEY3ZWMvCV5pdzUOUtcX0XH4QSIexx3B0NM8Qr+y8QD4X3Y+x5cCOY1WZVpWg6jXqnbNq5XAHdp0V2Jwy1XRYjBlonWNeYPwu8wqi3tmkVWFmrg0xfUC8D5+pWLUZBIWWU+tr6ZCc1BJZg5BBIIAoIwkgJSmolybKQBQY5+Wm48veysKttFoLCDpInpOirH2Fl4z9iUS3xaF9m8hvctMka7t3Pmm4anbM6wIAHK149kytUnpuC63OY5ykpEaG4Ov7qEhSYU3ukENejl6Ku12U8lpvpzLTru+iy6qdgPr0hcbiLdDostjnU3SNy1SZaOVvI6fVVq9OQkGrs6s2sJb8QElu+P6hxHstDF0u/pX/mUhmHFzPzfv5Lj2Z6ZDmEgtMgjULrNibYbWIzANqjSLB3GOfEKdabY5SzVT9kO1L8G4MdL6DnAlu9hkS+n5TI3zxVmmaQbiatnCqajibiG1KhNFjeDi4Bx4BsLB2the7qEAeB3ibyB1b5GR5BQNquDcsnLOaN0xGbrCnLHfiJfxuqOIEk5tTc9Tc+6z6wykOG7Xor7XKvXYrQ2tk40gtc03F1d2wB3hcNHeIeevzlcls/EOYYG46LqKlXPTad7SR/uuPYqMp03xu4rIIowsVAEkYTgEgEIopIAJJxCbCAQVLaLpLWcSJ8zCvNCyMVU8bnc4b5Wlacc72jO9JsVi7xNhoqoxwVU03O6IOwnNbsWkyuCntKxu4e3QqehjSDD0BuseCIcbga8FmY5sPPO/r9lPqN3tPhdI6E7iq9V5IAdq0Fp8k9kcx1kE1hsiUjW3YCn3WYuOY/l3LELC0yLRoRqtusfD6BUKjFMVZpq4fagxNPu6v85t6btM9rsP6j8yAqo0g/8LNcyDw58DuK0Kby4Sfi0d1G/wA9VRW7FgjTehUTkKl0EzqoIeCN66Ck9xEAwLE+Sx6guOq0sOfY+ymrw8q4xpGv1+pKfCTLgJ0LmvraG5UYRSSBqKSKARQT4ShAMcYCwnkE+y1sc+Bl3u9lTOHDBmfadG7z+wXRxTrbHkvaBqka4KvUxInXLyGika9xEteD8lohMynJsosThAbEQUw1qg+Keuo+SuYbGzrfqgMvC13UjlddpsQrW0KY8L26OHzHHnHsptq4ZpGdsRo7kdxTth7MxGLc3D4ZhqVC4EAaAaFzjuaJ1TJnsNlLSEuA5he9dkfw+wWzsjsa1tfEO/O9odSY7+mm07/1G55Loe0+AwNbD1XvoUXGnTeWONNmZpAsWuiRdZ/nGkwr5vxogwqT1oY6k67oOUOgui2bgTxWe5PHws/UbgpcGRoeg5dUxJjfECqStFAoproQFZ5V/DH6rPqfEruGKmrwaWHNvvr9VMCqWz3yI+7fYVyFhyTWTTC/qKBRCKhZsJJ0IIB8JAJJIk3dFeoZinMZ4iL/ADPIcAsUipXfb13NClr1DVedzR8gPqVp4RjWNk2nQDcOHVdscqKjhmMGVjczvzOtc8ZOgVmhRn4gy24AH1JTm1Gx4bD36qOpWEQN/qUwRp0yYaxpPkPZWMHsnDul722bJMOLWGNZI3DeRyG9UhUmqykyJLhnI/8AyTwCs7SxRdkpCAwnMSP6ROX2LurlGV+ReEneV+JnbVYwE02MaDZssbccQCCAOWvNey/hRssUsEKzwBVxHj0AimR4GiN0X814TsrB/wAViqNE6VKjWnkyfF/2gr3XaW2X0awptYW0WMa1gg6AQPZLK6i8Jc726TtBgzWoPYBci3EEXBB4grxxm38W3vsJiG+MMOedI3eq9NwnaEWk+S5/8UcIyvhe9okNrNsH8WHVruSwy1e20txmnl428KOExGGLQ7v3A3ghpgCZ4hcm9eufhb2ezMrfxZpup1GljmESYI1kjW68w7QbNOGxFagTPdVC0Hi3Vp8wQtcNeMeSXqs9OYgiAtGSdBwSal+yArVdR6K1hyq9Ye4U1E+6mrwT4F8O8/f7C1Fi0zDvvd/wtppkArPlnlVx/YKcE1ELBqKSSSDOAVPatfK3KNXeyutWU5wL3Pdus3ytK14pusuS6iMNDG33a/qed3QJwqnIwcR7kqpjsRmIAs1ug9yrmX4RwaPZdLBOXwOgTBiMt+RPSP8AKiqPkngqeKqX8vb7KKazsyvFXMdYPqbfVSOdLnEnSmAI6AcFmYV5BJ5fVXnuuebZ8rKfp7603vw7qNbtCi52jc5jmGmF7i/a+HrSXAeYXz72bxTKWKovqGwfE7hmBaCeUletYPAuLnRUETYEfVRm24dLW0sKAc9AyN7D/wCJ+izsS41WFhkA+S0MRha//wAb6YG8ObmnzlUMW6o346bHcS1xb8io01N2LVbSGQP6xdcb+L/8OcXTfhxDn0Qa3NwgNceZHsF2OGqUgypUeMgY0ugm5sd68axWJfUcX1CXOcZJOqvCa7Y8t+IgnBMCeCtGKVqUoNCIQEFbQqSlvTa4siz6JVWJ7DfzK18GfCOUj0KxQbnqtbZ7tR0Pr/wo5JvA8L+y0igiuZ0EkkkgJYXOVy7M/NzA4a7gulhYe1acPJ4rXhvdjLljMWlTfZp5BZgWhQb4B5rojEZ4rPruv5e5V2o7wlZ1V4Lneg8kUfEmHdYq5Rqw0zun5qhQPFWGXnogBVu0gL1LsPtN9bDsMy4eB/HM2BfqIXlhstPYW2K2GcTQuHatNwefI81OU2vjy/G9vaHjEmO7FLnmLh7KvjBiWjxNonoX/suIb+Irmxmoyb/DUtIsdQhX/EdxFqN/1Pt8go/Gt/8Apiv/AIh4tjMJTpzFSq5ri1p0a0GZHCY1XmxVvau0amIqGpVNzYAaADQBVCtI58ru7AJ4TE4JpSsSSanICKsm0zp0CdVCbS0Hl7pVWJP1PVaOzn3HMEel/wB1QDZLvP3U+BfBHIj52+qLNzRS9tpEBJEFcbqCEk6UkgnWdtijLZ4ey1IUdWmCCDvEJ45auyym5px1NhJgcVqVoADRoAAoGUclQg7iU2pVXbHKVQ/fRY7XrTqO8M3EX9NyySg/i1RN1ZY/eNyzmvIUgroJqEtOtlTr4mJDfMqs6u4pgEkBI19zYDB+n3Moo4r444AD0CATpHIu3eaCedPNARohApBATJyantCAiraJtE2H3vT6osoqJt5n3SqsfUjTlcT+o+hKewQ4j75KOvqfvgnkzld5HyTib63mOkA8QFK1V8Ddg5W9FYXFlNWx0y7hIoJJGtQgQnoFSpibcpRDhqbHy0WE9y6fbI8E81zFUcNCuziu8XNyT9krz/pT19wspa7BNI9HfRZCtPwkkkUEQVjBMl46z6KBW8CIzO4NPzRDPe6XE8ynBRMUzUyOTwPCeoTdyko6FAQlIJ+VMbqgJypcO2SogFLh/iCAFanBIVHDmx6+60saLjoFl0zd480U8Viqden0RomQR5jyTXfT6IUnQQUQq29kPkEdD62+iuErL2a7LUjjI+oWu4Ll5ZrJvx39TEkklC11ApJKIpS2v/LPX6Fck3Q8nGPkkkuzi/i5+T+Syz+W/wC9xWQkkrRfBCISSQCV78jurR5JJJwXxG1TtSSQR40UlDekkiAmaqKLpJICUm6nw2vqkkiA/H7uiyqXxu6fRBJFETs0HT6JgSSSOr+HPiZ1b7rfKSSx5/Y04vKCSSSwav/Z"/>
          <p:cNvSpPr>
            <a:spLocks noChangeAspect="1" noChangeArrowheads="1"/>
          </p:cNvSpPr>
          <p:nvPr/>
        </p:nvSpPr>
        <p:spPr bwMode="auto">
          <a:xfrm>
            <a:off x="155575" y="-1790700"/>
            <a:ext cx="28098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533400" y="4343400"/>
            <a:ext cx="8229600" cy="838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What is his </a:t>
            </a:r>
            <a:r>
              <a:rPr kumimoji="0" lang="en-US" sz="3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phenotype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62200" y="5029200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2"/>
                </a:solidFill>
              </a:rPr>
              <a:t>Brown hair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447800"/>
          </a:xfrm>
          <a:ln w="28575">
            <a:solidFill>
              <a:schemeClr val="accent3"/>
            </a:solidFill>
          </a:ln>
        </p:spPr>
        <p:txBody>
          <a:bodyPr>
            <a:noAutofit/>
          </a:bodyPr>
          <a:lstStyle/>
          <a:p>
            <a:r>
              <a:rPr lang="en-US" sz="4400" b="1" dirty="0" smtClean="0"/>
              <a:t>Brown hair (B) is dominant to red hair (b). 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838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800" dirty="0" smtClean="0"/>
              <a:t>5. Harry Potter’s dad James is </a:t>
            </a:r>
            <a:r>
              <a:rPr lang="en-US" sz="3800" b="1" u="sng" dirty="0" smtClean="0"/>
              <a:t>homozygous</a:t>
            </a:r>
            <a:r>
              <a:rPr lang="en-US" sz="3800" dirty="0" smtClean="0"/>
              <a:t> for brown hair. What is his genotype?</a:t>
            </a:r>
            <a:endParaRPr lang="en-US" sz="3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124200" y="41148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2"/>
                </a:solidFill>
              </a:rPr>
              <a:t>BB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447800"/>
          </a:xfrm>
          <a:ln w="28575">
            <a:solidFill>
              <a:schemeClr val="accent3"/>
            </a:solidFill>
          </a:ln>
        </p:spPr>
        <p:txBody>
          <a:bodyPr>
            <a:noAutofit/>
          </a:bodyPr>
          <a:lstStyle/>
          <a:p>
            <a:r>
              <a:rPr lang="en-US" sz="4400" b="1" dirty="0" smtClean="0"/>
              <a:t>Brown hair (B) is dominant to red hair (b). 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838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dirty="0" smtClean="0"/>
              <a:t>6. Harry, Ron, and Hermione have magical abilities. What is their genotype?</a:t>
            </a:r>
            <a:endParaRPr lang="en-US" sz="32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2514600"/>
          </a:xfrm>
          <a:ln w="28575">
            <a:solidFill>
              <a:schemeClr val="accent6"/>
            </a:solidFill>
          </a:ln>
        </p:spPr>
        <p:txBody>
          <a:bodyPr>
            <a:noAutofit/>
          </a:bodyPr>
          <a:lstStyle/>
          <a:p>
            <a:r>
              <a:rPr lang="en-US" sz="4000" b="1" dirty="0" smtClean="0"/>
              <a:t>Being a wizard or witch (having magical abilities) is recessive (m). Being a </a:t>
            </a:r>
            <a:r>
              <a:rPr lang="en-US" sz="4000" b="1" dirty="0" err="1" smtClean="0"/>
              <a:t>muggle</a:t>
            </a:r>
            <a:r>
              <a:rPr lang="en-US" sz="4000" b="1" dirty="0" smtClean="0"/>
              <a:t> (having no magical ability) is dominant (M).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438400" y="44958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2"/>
                </a:solidFill>
              </a:rPr>
              <a:t>mm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25602" name="Picture 2" descr="https://encrypted-tbn1.gstatic.com/images?q=tbn:ANd9GcR5Xt3AkBgisVtx5QqT4wro9_XwQurulQKcjz6ZHau3KeE7WoA3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724400"/>
            <a:ext cx="3200400" cy="1574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838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dirty="0" smtClean="0"/>
              <a:t>7. A man is </a:t>
            </a:r>
            <a:r>
              <a:rPr lang="en-US" sz="3200" u="sng" dirty="0" smtClean="0"/>
              <a:t>heterozygous</a:t>
            </a:r>
            <a:r>
              <a:rPr lang="en-US" sz="3200" dirty="0" smtClean="0"/>
              <a:t> for magical ability. What is his genotype?</a:t>
            </a:r>
          </a:p>
          <a:p>
            <a:pPr>
              <a:buNone/>
            </a:pPr>
            <a:r>
              <a:rPr lang="en-US" sz="3200" dirty="0" smtClean="0"/>
              <a:t> 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3810000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2"/>
                </a:solidFill>
              </a:rPr>
              <a:t>Mm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4825425"/>
            <a:ext cx="807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prstClr val="white"/>
                </a:solidFill>
              </a:rPr>
              <a:t>8. Would he be a </a:t>
            </a:r>
            <a:r>
              <a:rPr lang="en-US" sz="3200" dirty="0" err="1" smtClean="0">
                <a:solidFill>
                  <a:prstClr val="white"/>
                </a:solidFill>
              </a:rPr>
              <a:t>muggle</a:t>
            </a:r>
            <a:r>
              <a:rPr lang="en-US" sz="3200" dirty="0" smtClean="0">
                <a:solidFill>
                  <a:prstClr val="white"/>
                </a:solidFill>
              </a:rPr>
              <a:t> or a wizard?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5334000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solidFill>
                  <a:schemeClr val="bg2"/>
                </a:solidFill>
              </a:rPr>
              <a:t>muggle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2514600"/>
          </a:xfrm>
          <a:ln w="28575">
            <a:solidFill>
              <a:schemeClr val="accent6"/>
            </a:solidFill>
          </a:ln>
        </p:spPr>
        <p:txBody>
          <a:bodyPr>
            <a:noAutofit/>
          </a:bodyPr>
          <a:lstStyle/>
          <a:p>
            <a:r>
              <a:rPr lang="en-US" sz="4000" b="1" dirty="0" smtClean="0"/>
              <a:t>Being a wizard or witch (having magical abilities) is recessive (m). Being a </a:t>
            </a:r>
            <a:r>
              <a:rPr lang="en-US" sz="4000" b="1" dirty="0" err="1" smtClean="0"/>
              <a:t>muggle</a:t>
            </a:r>
            <a:r>
              <a:rPr lang="en-US" sz="4000" b="1" dirty="0" smtClean="0"/>
              <a:t> (having no magical ability) is dominant (M).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2057400"/>
            <a:ext cx="8686800" cy="4115117"/>
          </a:xfrm>
        </p:spPr>
        <p:txBody>
          <a:bodyPr>
            <a:noAutofit/>
          </a:bodyPr>
          <a:lstStyle/>
          <a:p>
            <a:pPr marL="457200" indent="-457200">
              <a:buSzPct val="100000"/>
              <a:buNone/>
            </a:pPr>
            <a:r>
              <a:rPr lang="en-US" sz="3200" dirty="0" smtClean="0"/>
              <a:t>Molly and Arthur </a:t>
            </a:r>
            <a:r>
              <a:rPr lang="en-US" sz="3200" dirty="0" err="1" smtClean="0"/>
              <a:t>Weasley</a:t>
            </a:r>
            <a:r>
              <a:rPr lang="en-US" sz="3200" dirty="0" smtClean="0"/>
              <a:t> both have red hair. </a:t>
            </a:r>
          </a:p>
          <a:p>
            <a:pPr marL="457200" indent="-457200">
              <a:buSzPct val="100000"/>
              <a:buNone/>
            </a:pPr>
            <a:endParaRPr lang="en-US" sz="1600" dirty="0" smtClean="0"/>
          </a:p>
          <a:p>
            <a:pPr marL="457200" indent="-457200">
              <a:buSzPct val="100000"/>
              <a:buNone/>
            </a:pPr>
            <a:endParaRPr lang="en-US" sz="3200" dirty="0" smtClean="0"/>
          </a:p>
          <a:p>
            <a:pPr marL="457200" indent="-457200">
              <a:buSzPct val="100000"/>
              <a:buNone/>
            </a:pPr>
            <a:r>
              <a:rPr lang="en-US" sz="3200" dirty="0" smtClean="0"/>
              <a:t>9. What are their genotypes?</a:t>
            </a:r>
          </a:p>
          <a:p>
            <a:pPr marL="457200" indent="-457200">
              <a:buSzPct val="100000"/>
              <a:buNone/>
            </a:pPr>
            <a:endParaRPr lang="en-US" sz="900" dirty="0" smtClean="0"/>
          </a:p>
          <a:p>
            <a:pPr marL="457200" indent="-457200">
              <a:buSzPct val="100000"/>
              <a:buNone/>
            </a:pPr>
            <a:r>
              <a:rPr lang="en-US" sz="3200" dirty="0" smtClean="0"/>
              <a:t>	Molly:</a:t>
            </a:r>
          </a:p>
          <a:p>
            <a:pPr marL="457200" indent="-457200">
              <a:buSzPct val="100000"/>
              <a:buNone/>
            </a:pPr>
            <a:endParaRPr lang="en-US" sz="1200" dirty="0" smtClean="0"/>
          </a:p>
          <a:p>
            <a:pPr marL="457200" indent="-457200">
              <a:buSzPct val="100000"/>
              <a:buNone/>
            </a:pPr>
            <a:r>
              <a:rPr lang="en-US" sz="3200" dirty="0" smtClean="0"/>
              <a:t>	Arthur:</a:t>
            </a:r>
          </a:p>
          <a:p>
            <a:pPr marL="457200" indent="-457200">
              <a:buSzPct val="100000"/>
              <a:buNone/>
            </a:pPr>
            <a:endParaRPr lang="en-US" sz="3200" dirty="0" smtClean="0"/>
          </a:p>
          <a:p>
            <a:pPr marL="457200" indent="-457200">
              <a:buNone/>
            </a:pPr>
            <a:r>
              <a:rPr lang="en-US" sz="3200" dirty="0" smtClean="0"/>
              <a:t>                                            </a:t>
            </a:r>
          </a:p>
          <a:p>
            <a:pPr marL="457200" indent="-457200">
              <a:buNone/>
            </a:pPr>
            <a:r>
              <a:rPr lang="en-US" sz="3200" dirty="0" smtClean="0"/>
              <a:t>	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51638" y="2175145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00ADD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2944586"/>
            <a:ext cx="727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FEB80A"/>
              </a:solidFill>
            </a:endParaRPr>
          </a:p>
        </p:txBody>
      </p:sp>
      <p:sp>
        <p:nvSpPr>
          <p:cNvPr id="15362" name="AutoShape 2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6" name="Picture 6" descr="http://img1.wikia.nocookie.net/__cb20091025055724/harrypotter/images/5/59/Molly_and_Arthur_Weasley_%28Promo_stills_from_Order_of_the_Phoenix_movie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3048000"/>
            <a:ext cx="2260648" cy="298132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981200" y="4292025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/>
                </a:solidFill>
              </a:rPr>
              <a:t>bb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09800" y="5181600"/>
            <a:ext cx="6431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1F497D"/>
                </a:solidFill>
              </a:rPr>
              <a:t>bb</a:t>
            </a:r>
            <a:endParaRPr lang="en-US" sz="2400" dirty="0">
              <a:solidFill>
                <a:srgbClr val="1F497D"/>
              </a:solidFill>
            </a:endParaRPr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447800"/>
          </a:xfrm>
          <a:ln w="28575">
            <a:solidFill>
              <a:schemeClr val="accent3"/>
            </a:solidFill>
          </a:ln>
        </p:spPr>
        <p:txBody>
          <a:bodyPr>
            <a:noAutofit/>
          </a:bodyPr>
          <a:lstStyle/>
          <a:p>
            <a:r>
              <a:rPr lang="en-US" sz="4400" b="1" dirty="0" smtClean="0"/>
              <a:t>Brown hair (B) is dominant to red hair (b). 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2057400"/>
            <a:ext cx="8686800" cy="4115117"/>
          </a:xfrm>
        </p:spPr>
        <p:txBody>
          <a:bodyPr>
            <a:noAutofit/>
          </a:bodyPr>
          <a:lstStyle/>
          <a:p>
            <a:pPr marL="457200" indent="-457200">
              <a:buSzPct val="100000"/>
              <a:buNone/>
            </a:pPr>
            <a:r>
              <a:rPr lang="en-US" sz="3200" dirty="0" smtClean="0"/>
              <a:t>Molly and Arthur </a:t>
            </a:r>
            <a:r>
              <a:rPr lang="en-US" sz="3200" dirty="0" err="1" smtClean="0"/>
              <a:t>Weasley</a:t>
            </a:r>
            <a:r>
              <a:rPr lang="en-US" sz="3200" dirty="0" smtClean="0"/>
              <a:t> both have red hair. </a:t>
            </a:r>
          </a:p>
          <a:p>
            <a:pPr marL="457200" indent="-457200">
              <a:buSzPct val="100000"/>
              <a:buNone/>
            </a:pPr>
            <a:endParaRPr lang="en-US" sz="1600" dirty="0" smtClean="0"/>
          </a:p>
          <a:p>
            <a:pPr marL="457200" indent="-457200">
              <a:buSzPct val="100000"/>
              <a:buNone/>
            </a:pPr>
            <a:r>
              <a:rPr lang="en-US" sz="3200" dirty="0" smtClean="0"/>
              <a:t>10. Set up and fill in a </a:t>
            </a:r>
            <a:r>
              <a:rPr lang="en-US" sz="3200" dirty="0" err="1" smtClean="0"/>
              <a:t>Punnett</a:t>
            </a:r>
            <a:r>
              <a:rPr lang="en-US" sz="3200" dirty="0" smtClean="0"/>
              <a:t> square.</a:t>
            </a:r>
          </a:p>
          <a:p>
            <a:pPr marL="457200" indent="-457200">
              <a:buSzPct val="100000"/>
              <a:buNone/>
            </a:pPr>
            <a:endParaRPr lang="en-US" sz="900" dirty="0" smtClean="0"/>
          </a:p>
          <a:p>
            <a:pPr marL="457200" indent="-457200">
              <a:buSzPct val="100000"/>
              <a:buNone/>
            </a:pPr>
            <a:r>
              <a:rPr lang="en-US" sz="3200" dirty="0" smtClean="0"/>
              <a:t>	</a:t>
            </a:r>
          </a:p>
          <a:p>
            <a:pPr marL="457200" indent="-457200">
              <a:buNone/>
            </a:pPr>
            <a:r>
              <a:rPr lang="en-US" sz="3200" dirty="0" smtClean="0"/>
              <a:t>                                            </a:t>
            </a:r>
          </a:p>
          <a:p>
            <a:pPr marL="457200" indent="-457200">
              <a:buNone/>
            </a:pPr>
            <a:r>
              <a:rPr lang="en-US" sz="3200" dirty="0" smtClean="0"/>
              <a:t>	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51638" y="2175145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00ADD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2944586"/>
            <a:ext cx="727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endParaRPr lang="en-US" sz="4400" dirty="0">
              <a:solidFill>
                <a:srgbClr val="FEB80A"/>
              </a:solidFill>
            </a:endParaRPr>
          </a:p>
        </p:txBody>
      </p:sp>
      <p:sp>
        <p:nvSpPr>
          <p:cNvPr id="15362" name="AutoShape 2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data:image/jpeg;base64,/9j/4AAQSkZJRgABAQAAAQABAAD/2wCEAAkGBhQSEBQUEhQUFRQUFhgXFBQVFhYUFBQYGBUVFRYUFBQXHCYeFxkjHBYUIC8gIycpLCwtFh4xNTAqNSYsLCkBCQoKDgwOGg8PGiwkHBwsLCwsLCwpLCwsKiksLCksLCksLCwpLCwsLCwsLSwpKSksLCwsLCksKSksLCkpKSwpLP/AABEIAQIAwwMBIgACEQEDEQH/xAAbAAACAgMBAAAAAAAAAAAAAAAEBQIDAAEGB//EAEAQAAEDAgMGAwYDBwQABwAAAAEAAhEDIQQSMQUiQVFhcQaBkRMyobHB8EJS0RQjM2Jy4fEHgpKyJENjs8LD0v/EABkBAAMBAQEAAAAAAAAAAAAAAAECAwQABf/EACURAAICAwACAgICAwAAAAAAAAABAhEDITESQSJxMlHB8ARhof/aAAwDAQACEQMRAD8A8+YFMMVbCrmFeezaSYETSCqaFfTSsZBDGKXs1jFa0KY5qmxXhi2xiubTStjJGmU1B7ES1q3klLY1Ans5VT6SONNSOBc64aeSNgoUvpISpSXVt8OuiXGOgEn6JbtLY5aC5twNZEEDnHLT1RU1YriznajFQ8I2o1DVGqyJsCeFS4ImoFS5qohGUOCjCtLVrKnsUgtEKzKouC44rIUVMhRATCmli2sXHDNpVzFSwK5uqiyqLgVfSVQbZXU2pGMgimr6ZVVMK5oUxwimUQ0qhjVcAkZRFsrcqIBV+CoZ6jW8zH+UAjHZeBtncO06DqjcVi4bugajz4fVE1sL+FsmNOpmCSfP5pnszYQaBmuf1MlTSlN0imktiFmHqOgumDe/A/ohtoVHcuhESDwJErujgmgaeSV47ZjS0iLFO/8AHaO8kzzfbmyQ1vtG2nVvATxHTp1HO3OVgvTdo7Ppup5X2J3ZPMC1+a83x1AscWnUGFXG7VMzTVMXvCqIV7gqyFdEiotUCFa5qiWogIKJCshaKZAKSFABWOCrTCmisWLaJwYxyvY5CByvouU2h0w1j1fTegmvsrqLlNodMOY9XsfZBB6IpvsptDINpusri9BterPapaHTChVRuxnn2zY1+5+EpUHo3Y+Jy1mHqJKVrQbO42Rvvk6gWHf66rp6bbLmdlOgg8C4x2nT5pnj9rBgbvAEmA0CXOJ0AHHyVMFeI03sZVHhoJcYhJsVtCQXQA0c9e5iwV7mGpQOex16xyKHZsGlUhz2y4TBJJidYGnnCs9irQi2nTDmk8HRHcXB+i4XxLh4eHfmFxrBFiF6htnBj2ZY0RlFvJee+LcPuseNJIPQwDHzUEqkdNWjlSoEqZUSFYgQKgVMqJRAQhVuCtKrcigFTlBWFQhOKRWLFiICbSrGvQ4KkHLqODGVFfTqIBjkQyokaHTDRURNOolzXohlZTaHTDqdS6sc9A+0VoeloawttVbbWhCCopNcloNnfbAx59iyT+IuPrf76rtcHhmGXjUjXpHDkF43s/a5pObxaDcdDrC9T2NiwcOPZnM3Lu/p9PJHEvFv9FLtBeL2tTptOaRukgRrHH4pRs3aTzvOYabfwgneI5uHDhb5K1mPc54aaLgIJ9o8bluDYJJPSyq2jgjVYcwfEQBm9m3vkYZ9XH6K7OSCKuNDwXtMwYPHyXnnjHGtOVjRBDnOdyJMRHx9V3bqbKGFDGABoAjy49ea802uMwpvIdFR7my2LHVsg8xPokrYknoTFQKM/YHObnp77f5feHduvzQTiuaojafCJUSpFaXHEHKtytcFWQmAVwoBWFVpkBkYWLFiYBWFsLQU2hEBJqtBVQU0rCXNcrGVFQ0qym2SANSlaGQUwzC6zY2y2MLTVYXy2QI3RN94/fdC+FfDntKgLyWi8cC6NS0Hyv0Xa4vZjBlFICwFiTw5nmsuSfpGjHH2wZ+z6OvsmdN39Qgce+kAZZ8IThuDfEwBa0f4SnaGyar+338Flt2afE5bHYanE0zHMHh/ZG+E/FZwz8r70nG8Xyn8w5jmFazYrmulwkQZS/aGx2NMsENvmAPGJ46LVjmm6M84uOz1/A7SZVaC1wuJBnVQxtZjQczvUry/wZ4mY6o/DkQBvUjxP5xPOd4dym23MDn1LiORc4j0la9rTJp3tENv+IPbuy0juDdkcTpbsPuyW7be1uGayQC527PDLx6cvNFbM2OZFrDTkEm8US98j3WDK0W0GptzM69EmrC7SbM8PAsqOA0c0Ptz0cR0Nj6prisCyr77BP5huu9Rr5ylewGH2h5MYB6/4T9oEqi2tmKT3o57F+FXCTTcHfyu3XeR0PwSKrTLSQ4EEag2K9GiyHxOHa8Q5rXcswB8p1CHiFZGunnxKg5dNjPDjHT7Mmm78rrt9dR8Vz+NwL6Rh7SOR1aeztChVFFJMFKr4qZKrOqKCzFi0sRAVhSaVCVIJgFgUwq2qwJWEkF1/gfYQc41ngbo3Ab3M75HKxjquToUy4wF6fs/DPbTbTYAwEDNUje6RztKz55UqXstijbsNwdM+1tyjN0jgjBUAflnoGi5jjPLkqnV202yLEwxhNz3+CE8FVxXqPJBAEQDqZm55k6rHGLkbLSOhp1uYsFZiX5WTB0nT4IjaLzSbNOi6oeTS0G3f6JbszaVXEWdTLAPwuiQe4stKx0hPOxbWxwiSOE+tlye2K7Rnv7w07QJ+C6Db3ivD0nextmBLXSCGtAm5MGfJef+ID7as6Pcy2c0kgkXMfD0XRxU9i5MirQsw7PZ4prgYyO14XmfmvXdmNDqYc4SOYvC8bw+17w9lhYlupERN+krsfDfjpuGOXJWNN2odlMHmLyPktjT0Z4ZIofeNtq/suFGUEPrZmtNt1oAzOP/ACEBeX4Xa1QPAqOc5pPvH3m9SU48Tbdq46q11WA1silSbcNmNT+I2F0B+xHL7pMiNLXJ08h8Uyiktk5zbdo67ww0uFR/N0eg4JuRF/sf2Qvh3D+zwrJsXS4zrvGR8IRRcDIKCVaM8nbs37YASTA5myHfj6c/xKf/ADb+qFxuxqb35y1uf8xEgweI+qT7UwjN1rqbQQ6DujTmITJIQeYqrTcJD2Aj+YX6ffNDuxkMPXUcCOMjiEmbsykagIYAeHfh9PRFbQqRYdl1HHOYxgDzFgbgcuiGOqMxlx2Pz/wgykapmiLtGli3KxcMUrYWgthMKTaVYCq2qxoSsY6rwNQbnc8xLYidBIN/vmu8wmJa4kuOukcBFyuL8J7He1j3vDmWs1wiZ4kG57dU5wWLmxIDpi9pkajv9F5+f8mbMX4l22sReQYDdBy0PyTXwdWa6q4MtlIaQRHCfTkuPx1UlzgDJiAOc/ZTnwhtEU8SSLteA0uGkgCD80Maoo2ejY3Fta25WsGWjk0ngSAY5xqoGhmeHCJA1IkDXQSEq8SYx7aeUgHtmbHUESQta/ZPukKcSGOqVQYMOPXW9/VcJtWB7V0ANbOUCwsBJ9U5wzBSw1So4lgEwM2Zzi7+Y8Sua2q79wJ1eQLzpMlLCNyEzTXjXsWUSC0E5pgzYHg5VOeBZoMdYlHMw8M1Gn6f/pDVKO8Lt+PPstcWjGy3CVAJjPMX07WPcq2q4Oc1sPJc6Bvdcg4dFvDUL6t1boeub/4orY2FnE0pghoDjcHQF/DqQl1Zz0jsTDWho4CB5CEGx2980U99kue+HGbWmTwA1JRRE3jsWGNzG8Wa0ficdAudqB0Oc8y4uDjyF9B0CZ1Dm3zoPcaeA5n+YpTiKsh3ZMgBWz7w7kPnP35qnGOl0dVbsw/u/vsha530TgCuPeQTka83PVBlJLpbHwjK0tlYlHK4WwFKFJoROGGxfD9bFOIo03Py3cQJDQdJ69F6ZsD/AE6y0g4xSfxLwH1O8AwzsDPNdB4DwDKOBoNYIL2CpUPFzngEk9rDyTTaNAkDXKZzG8RlOsXA0St0rKrGnpnCY7YX7zLQqu9o0D2jnRlffg3gNTqdFy+NxNWkYrUy0xY8DGm9pay9PcGMI9m1gblzZhYuNja3EHWZSnaeHZVp5XkOY+WgtgAm5HPoRxssLy2/ktf9NqgkqRw2C2g2sxwIiqAYPFw1IHW3xRvhOqXFwIA0Ijh9wgaODptrNo13wBelWAy2n3KhNpHA/wBl1mG2O2j7snqTJKeUUucYkU72OKfi4YcNFWd4w2Lm3Tl1QHiDx/hXUzleHHi0Alw7jgkW28A+vXAboxsA8puT8l53tKiW1XUmXglusSeMq2OPkqJZJOLtI6Fu1HYt8kRTDtxnDueZiFLb9aKlNo/C0mxI5DUIvwzgg2lT5luY+cfqEl25VJxR6AC0cytEYpaMTm5OwytiiAfe/wCR/OW8v5UE/FnO0y+0fivx4wp4txg/p/6lVL3PuP0K6EUPKTHNDEzN3ecH8Dzy6JnsEzUe78rG6gD3gOXQJDhKtjpx/wDbqJ9sRwFKo7i5zRa+lNv6oeKUgSk/Hv8AdDoP3Z9f7BJcVVzvyj3WnfPBzpszsOPVT2jtAtApsP7xwmfyN0L+50A8+CHw7GtAHADT+/HumSIGY/EwCPvl99klc/dd2hF7RcJA9fgp7KZOuh/smQCOy6v7r1+aocd5D4CrllvU/AlW8VxwNU0KEcbot/unuhS1LLhTH0HdWPBh+AW1dlWJbK0zYC2GqwMW8qWxqPX/APTLbXtsGQ6Zo1HUpH5RBaf+JA/2rpsZialOC1ntGHUtMOb1LeI7Gei8o/092+KFf2brNrOaM2oDpMEjkS6D5cl617be3XBr+LHWB6jp6hH6LQ5sXVcTSqQXAszWz6AcZkbpulf7ULDK6HOcA4NOWQTD44CBKbY17Q54M06pZmAaJ9pqBbR2ve6T+IMcKbWe0pvlwvB/huAbwmJ0WDMt0zTF6Ee0tkteTTeGOaXe9oR1adZMjukWzNp4rDCm3L7am8S1hnOADo20i1+I6BPsQ4DNmDQWEEvEQTGWeekX5RySmrSIw7H0xDhlcwuMy5rc1hwMZhHIrsU3HT4CX7XSOO8ZvYagbSfSc8AAvHumCC4At3jpboufZsF4oHEvBIzW45hILnzOkZl2+3/3+Ep1KYzOLHOAmTIZwHC7o9VVslgq0MgDmnLvM6FsgOadYu3nurfFxUdaMU5yk6FtF2VrDwyx5Rb6Lmdn4api8dkZGao8Acmji49AAT5LpKbdwDl9LXT7/Srwy5lB+LLR7WsC2hmsGsvvkxIzHlwaOaZy8VZDHHyZy2G8P1a9d1Cm3M8Oc0u/C0NqvBeTwbeU/wBseEaJNPBYNntMS0h+IxLiQ2kyCN8izQeDRJtxK7PZewjhqPsqMOq1CXVsQRAzGS58chJhvXuUHXwpLDh8JNOnJdicW4yQT7xDz/ErHpZvSwUVNmx40eYbR2b+z1qlLO2pkMZ2TlP7p5i+hGnkmRxTaWDa8js3i5xs1vwW9v4nClwZg2xTpgtNSQ41XZX7xLjfjcRM8kq2vVzNoM4Mph8W1dAGltJ9VWLtmXItEsE0yXPMufdx7iwHQaAckQZOnCx+f1+CGwpsqMdTJG64tmzoPvDWPmqEATaOJAd7w6gEE+itw+3BSjPTcBwIIJ8+SCNBuYAAWU8W2RdEJLAjMM3Mk+pRA4qrZrYpjz+atdouAUO9wqkCyvqe4qqGiWfB8fSOVYrcqxRsvRMNW8qsDFIMSjjHwnhS/GUIBMPDrfyy4eUgL1qs02Bvkc4ixzOEGWtPASRryjqvPf8AT5gGIqOsC2kcpPAuexot5kea9DfUcYioCcoJEC/vCYiwJ0vwWbLJqRqxL42B7TxDKby8+1zENn3iA2CQ1vO8yBOg6JdtnFischBAEunLYmwufvij6zi8tLy5oaAd3jYWi+kEwI14qnHYLK15NR0F2YQ3MYiYvp+rlmbbZorVHKUsxbfddSDmOkG7BL2Oi0AtBE8wdVbgWH2Db5dxoE3bOUbxHnH+Frb5a3OxhOepSIbIy5mk70TrlBnzPNXlzMzdJLckAktLYbpBgEZh38kzdoklsI2BhTv0TlDXS5kGTDgM5bb3SfiUuwLH4PFVBUBLXEua8TpIkHiDNx5jtj3upup1WgNFEguE3DJ/eNtYtDXeo7JztvZ5xbstGc4ZTdTqH3QTmOY8C2RcXkSLmFrwztbMubGrsTYTZ/7RiHUmGz3uBI4MLjJB/pmD1C9SY0MaGiA1rQABo1oEAR5Qk3h/w6zCNJnNUcN9/PjDR+Fs8Fdicf2Fzd30b9wmnO2Nix+K30LxeJblIdMcQJBPSQuO2/gq+JYW1XtwGCZ72Yj2r2i0Npgwxp/mMnlqCL4l8fswxy0z7SqLhgsGnXM8mSPO/Rec7R27WxNQVK9R7nTMD3W/0N4fNPjhJ7FyZIrQ12xWwYeG4IVPZss6pUcSarsr94CBlHpM6IMne7MY30YP1Q7MWD+JxuNWN6jWVfWdDnRcz9FdGSbtBmH0Q+KdZW4c2QuKdqmJATTvLWIdYqFM3K07eIHMgepRCMsOIb991lXT7st0RM3i5W8Rb7+/soI59BamihhG2PdSqmylg27nmfmlycHx/kTyrFOFiz2aSwBSW4Ww1cEfeCcaKeLaCQBUGQkieIcAORJaBPVejYepLZaWwIMgZpbbTy+a8dYSCCLEXB5EaL1XZW0/aUW1BlL3gGLgCCGOBMnR3a0WWXNHdmnDLVDGv+Eukl8CIJA13v5bAX7Sh/YEuDZcctnSLOMRcxEi+nNW1K+RrnOO6MzidS2Gn3Wxe4Fuuq47GbQxeNk06hpMbIAactSpJIlxB3W3gxylQpMtdAviGnSe0tLmPcHyBI3S0aDTWYP9QWbNpOqCGNdlMRIdlDQI9/if0QGztgsONFAsaRkzved4xZwAJ4E5b3N4tddxVc1jSBG8LEHKeIkDhHMJp/FJE4fJ2IKOFmuKFaxLYJbJbvZXCAed7nmV3eDwtOhTa1ghrQAOw0ElecbT2hG0KRZaGsBc64N3X62Md0w8UeNMjMrSAY14Ac/7LQo0lXtHSr2NvEXjWnhmuLjJizR9eS8e2/44xGJcYcabJsGkgnu7XyCE2ltN2IqDNOWTE6uMe8evyQDqMX7rbiwqO5dMGXM5aXBngqAydTM89Hc1qrSiPqDzCpwVa0ff3qtOf2t98Oyqk7J6oKpt7cOf5h0TCt/Ef/UfmlTMSZPbmeh5ppijvO/qPzQFkF4bQ/fNA4x2qMwh3fvql+NNz98FxMFaVprt9v8AUPmtMUHBMEb4W4W8UeCjgRuhV4h90AFVUonCt3B98Sg3lH4Ubjeyll4WxdNwsU4WKBoonC2AsUgFxxKnTLiAASSYAHEld94awBo0nMc4nMcxuMrTlBEcwRYlc94PwWasX2AptJk3EkED6+i6TGVo/FkZ+E/ifH5p0BAdHaeAWXNLfiacUfYTjGVMh0bTAgHSCbuzdz294IIYN1Ki8uO+LU3OgwC0Bz4EGYLtOZ4KFfHVGudldEbpmSNAWyDY2dF1y/ibFVKjmtBe6vWhmjGNgGA1rWyAJJ46E90mKHnIbJk8Y/7/AJGnhigM2JrFwqNdDGVpyAAEF+Uk5hBDRyhveGA2hNR0CYZAeLk68J78BqPLWA2J7GlSpkUtyYLoOfUmwF415xEopjGsbVeGGZGYwG04GpaHH3YvPGOyXJPyk2Njj4xSOD8UY4trS912sYCdbxm08xZchi9pOqkyfX5nmU527VNZ9RwABqPLo5DUQOkAJJTw8L2McEopPqRizXKVFTQ4PYTMSO2qIxbd23C6JxtL90w8v8qqtdp7FPF2ZZqmUYIye4U62p7ofD1IIRT3Dij7O9EcO3eb1Metk7xj7k9SempSjDuGZv8AUP8AsE2xrvmUGKwnD+799UsxZuUyp2b99UsxNyfu3NcKDsUjbr8v7qdJoI6cv15qNZ9rcbInDDZ5hnzVLzLlcDDUOTYoezims9N8M3cb/SPkkuTMWtGrj8P8J/CjlfEaMK6yK2trFAubAU2hbZTlTLETjrvB1CKD3EgZnXJ4gDKAPMm3VF7VxYOSm03qObJuWlgOZ+92t2Q3h7dw7J0lxNtN46cSTAsq8TiJxVNrnNcGU3uIiGzvNBvxiAsE9zZsjqKKtqvkRu56mXM4Ajda4OAGvI+Y6qnYNBjsTXre9kcWNkC0gBxb/NM+UxqiRhA6oTBAAl7psC1sTbmIi4NvRRQdnY7iXV3OZEibCA2NbadCjFuqQsqbtnSv2iwOynOGgEkOa254RmANuX+Ei8Tbb/d5adQkVWw5sZS1sySf6vdjkCrMbjGU85cDnawSASf9sxHmeHZcvTouque90S7ei8GNGjkBEK2HGr85cR0pPhXhMNJzEaGHEmLefUpVi6BzVJ4jNMH8wn/K6XDYdrSSZym7iTESL/dkk2lTh02vmBidLx81pxz8p/ZnktFGOpfu2jXei1hEcB9eiDcr6lQ5WzwH+PmEPlstONUjHk6Q/YszrcdO/JVvpOFij6LtOhlNcThWuF4ums6jnMN77P6m/wDYJziDMD71VDMBDmnkR8wr2sl3muuxJBQO6llR2/6/L/CYYl8BKqtSHgnQLkKRFcCxcB3Kix4e8AGwuTzKpqG0cz800wWzQaOZg38xPcaR8lzdbHjFy0i+q+yFfopVa5FnAql2ICFg8WX7MZNQng0fE/ZTaEFsqnDJ/MSfoPkjVmyO5GrGqiaWLaxIOENCsaFjGK1rVwToaDw2hSknTQDSZIMjz9QgWV82OIk2ZA4STYzI1lXVXQ1vRrDF5MCYA0gwRZKXVsu0RvfiA3pmJsOwv6LGo22zRdJHUsOVtSRAmdTJN5GlxqfokmxKW86MzwXF02aJFh8RCa1jlouIaCDJsQSXXBPIcPMlAbJb/EsXFw/EYafwgE9dZ6Ka4yj6JcVVLq1cOBiQS03IIvE+Rt6LHMHBrQ4ADMbjnZouItZV/wDn1YMy7hBnrPT5I/D0JgkBzpvIkxcRby66LQ3RBANURJv1JNg0TcdEvfTzZpmwJ5+np8UzrCGggAi8kmb8R9EBWBh0SSB2nh5gWTxEkIaht6fNV1lZU49vr/dQdSLiQBMNJPQASSvRjwwy6WNFkX+0/vKYOmUgd0JS0WV6Wan2XBG9RkxHMfNUUReeU/ND7OxedsPLgW2kaOjiTqrWm57n5/2XCyMxb7ffIJaTLkZi3/fkEADdFCEKrALrodj4+GhoaYFi4REJE470J9gaOVgGk39UmR0i+F7LMRiGOLtxxg8BGb14KujSAmBAJmOWg+iuKioOVmgkFtRaVOEhxkLFLKsXHDBlJXCkrWsUwxLY1BGNqZXMA1MDsLQQON5+HJJ8a6dp0yTZ1RpvAtFh1934prj957BP4m6ciRc9v1S6vfaVIybgnTlTfYffFZ4+/plZDzEVWlpy5TYlgaYFpDhMWNvggsCS1xmAHA7xMZdBug2tH3Ktq1jAmbgC4h06y4iw0QP45ERZpLuWkkHrFxbVIlodvYsqV4ruy2vHTqAOJ6pphoyfiFyRBHKTr15JHUd+/fM6nTUc45cU5w7bQRrw17G3M/JVktE49B9oVewtJBu6/KLJQ82ifX7unO1BAkTwAAAtz3jc6pI9vADhIHSdD8fRNj4JPonrOAJnlb1Cd7BotNAmLvzBx9QB6Fc/iGT9+qf+G3fuiOTvmB+i2SfxM8V8rE+GFoPBWtGo5rWLblqvA4OPob/VbFUEKxMlslwJeDwIPqI+isJ3j3PzQ2zBvPd5fVW1Tvu7lESRViigqVS5B8j15IrFmyW1UQJWNdm4YOeZMxc/p5p2Slnh+jFMu/MfgP7ymRKzZHbNONUjCVFYStSpjkwtqLVNccYtKSxAJ0Qatzz0WpUSVNDE3VD7WnyzzYjeAE28gEC93/jaGh/iA5RBj2buHCAr6FOKoggMh+6650MAGbRpEaFAY2p/4ygBwzxLuBY7XkdfRSSV6/TKW/f7G1dpHE3AzGYGpuBw4IPEEjNAJ00gl1rFEVSAY3QQALzIF7E8dJS/HVxBibwRqIF+WnY8kIhYrzb57mQb+XVOME+0m9tdD0H3ySWmb9b62E8T26JzhIyyYGnMSSbHzVJiRLsb/DgAkkgSSBmA5niucrO1giOHIDkOll0mNaMgsALnQzpaORv8FzWLGpE30m1+g4CF2M7IKHmU48POs/uPqlGWTfTl+qabFO8/sPv4rXLhmXQba4iuf5gD8I+iCe3kmm3qXuu5SD53H19UrzWVYO0JLpvAuhxHMI6uyajosJPVA4Q7/kj6xMcgmYlWLsY+8IJwk9ERWIJgevNaZTlwHMj5onUdDgaeWkwdPnf6q1YshZGaURK2AtwtgIBMAUwtBShccaWLFi446QqBWLFMcrw16l+Tv+xQO0mgY6hH5f8A63rFiivyf0UfF9hW0HEEAGBIED/YIS7abyXuknn55ZlYsRxnSF1B3yTHZziWgkmfZi/HRqxYnnwWI0n4F8dN0aLmMUd09ysWJcfTsgspj5/qjtj++e31WLFsZnQRtb+E7y/7BISsWKmLgmTpvCe+jMYdwrFid9EQuoq3B/xB/UPotrEXw5HQhbKxYshoNKa0sXHGwpLFiATRWlixcA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8384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6" name="Picture 6" descr="http://img1.wikia.nocookie.net/__cb20091025055724/harrypotter/images/5/59/Molly_and_Arthur_Weasley_%28Promo_stills_from_Order_of_the_Phoenix_movie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4841" y="3657600"/>
            <a:ext cx="1798407" cy="237172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09600" y="24384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/>
                </a:solidFill>
              </a:rPr>
              <a:t>bb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362200" y="2438400"/>
            <a:ext cx="6431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1F497D"/>
                </a:solidFill>
              </a:rPr>
              <a:t>bb</a:t>
            </a:r>
            <a:endParaRPr lang="en-US" sz="2400" dirty="0">
              <a:solidFill>
                <a:srgbClr val="1F497D"/>
              </a:solidFill>
            </a:endParaRPr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447800"/>
          </a:xfrm>
          <a:ln w="28575">
            <a:solidFill>
              <a:schemeClr val="accent3"/>
            </a:solidFill>
          </a:ln>
        </p:spPr>
        <p:txBody>
          <a:bodyPr>
            <a:noAutofit/>
          </a:bodyPr>
          <a:lstStyle/>
          <a:p>
            <a:r>
              <a:rPr lang="en-US" sz="4400" b="1" dirty="0" smtClean="0"/>
              <a:t>Brown hair (B) is dominant to red hair (b). </a:t>
            </a:r>
            <a:endParaRPr lang="en-US" sz="4400" b="1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600200" y="411480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600198" y="413558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bg2"/>
                          </a:solidFill>
                        </a:rPr>
                        <a:t>bb</a:t>
                      </a:r>
                      <a:endParaRPr lang="en-US" sz="44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bb</a:t>
                      </a: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801091" y="3428998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r>
              <a:rPr lang="en-US" sz="4400" dirty="0" smtClean="0">
                <a:solidFill>
                  <a:schemeClr val="bg2"/>
                </a:solidFill>
              </a:rPr>
              <a:t>b         </a:t>
            </a:r>
            <a:r>
              <a:rPr lang="en-US" sz="4400" dirty="0" err="1" smtClean="0">
                <a:solidFill>
                  <a:schemeClr val="bg2"/>
                </a:solidFill>
              </a:rPr>
              <a:t>b</a:t>
            </a:r>
            <a:endParaRPr lang="en-US" sz="4400" dirty="0">
              <a:solidFill>
                <a:schemeClr val="bg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8200" y="4198439"/>
            <a:ext cx="7273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4400" dirty="0">
                <a:solidFill>
                  <a:prstClr val="white"/>
                </a:solidFill>
              </a:rPr>
              <a:t> </a:t>
            </a:r>
            <a:r>
              <a:rPr lang="en-US" sz="4400" dirty="0" smtClean="0">
                <a:solidFill>
                  <a:schemeClr val="bg2"/>
                </a:solidFill>
              </a:rPr>
              <a:t>b</a:t>
            </a:r>
          </a:p>
          <a:p>
            <a:pPr algn="ctr" defTabSz="457200"/>
            <a:endParaRPr lang="en-US" sz="4400" dirty="0">
              <a:solidFill>
                <a:schemeClr val="bg2"/>
              </a:solidFill>
            </a:endParaRPr>
          </a:p>
          <a:p>
            <a:pPr algn="ctr" defTabSz="457200"/>
            <a:r>
              <a:rPr lang="en-US" sz="4400" dirty="0" smtClean="0">
                <a:solidFill>
                  <a:schemeClr val="bg2"/>
                </a:solidFill>
              </a:rPr>
              <a:t> b</a:t>
            </a:r>
            <a:endParaRPr lang="en-US" sz="4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669</TotalTime>
  <Words>1324</Words>
  <Application>Microsoft Macintosh PowerPoint</Application>
  <PresentationFormat>On-screen Show (4:3)</PresentationFormat>
  <Paragraphs>265</Paragraphs>
  <Slides>23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Paper</vt:lpstr>
      <vt:lpstr>Punnett Square Practice</vt:lpstr>
      <vt:lpstr>Brown hair (B) is dominant to red hair (b). </vt:lpstr>
      <vt:lpstr>Slide 3</vt:lpstr>
      <vt:lpstr>Brown hair (B) is dominant to red hair (b). </vt:lpstr>
      <vt:lpstr>Brown hair (B) is dominant to red hair (b). </vt:lpstr>
      <vt:lpstr>Being a wizard or witch (having magical abilities) is recessive (m). Being a muggle (having no magical ability) is dominant (M).</vt:lpstr>
      <vt:lpstr>Being a wizard or witch (having magical abilities) is recessive (m). Being a muggle (having no magical ability) is dominant (M).</vt:lpstr>
      <vt:lpstr>Brown hair (B) is dominant to red hair (b). </vt:lpstr>
      <vt:lpstr>Brown hair (B) is dominant to red hair (b). </vt:lpstr>
      <vt:lpstr>Brown hair (B) is dominant to red hair (b). </vt:lpstr>
      <vt:lpstr>Brown hair (B) is dominant to red hair (b). </vt:lpstr>
      <vt:lpstr>Brown hair (B) is dominant to red hair (b). </vt:lpstr>
      <vt:lpstr>Brown hair (B) is dominant to red hair (b). </vt:lpstr>
      <vt:lpstr>Brown hair (B) is dominant to red hair (b). </vt:lpstr>
      <vt:lpstr>Brown hair (B) is dominant to red hair (b). </vt:lpstr>
      <vt:lpstr>Brown hair (B) is dominant to red hair (b). </vt:lpstr>
      <vt:lpstr>Brown hair (B) is dominant to red hair (b). </vt:lpstr>
      <vt:lpstr>Brown hair (B) is dominant to red hair (b). </vt:lpstr>
      <vt:lpstr>Being a wizard or witch (having magical abilities) is recessive (m). Being a muggle (having no magical ability) is dominant (M).</vt:lpstr>
      <vt:lpstr>Being a wizard or witch (having magical abilities) is recessive (m). Being a muggle (having no magical ability) is dominant (M).</vt:lpstr>
      <vt:lpstr>Being a wizard or witch (having magical abilities) is recessive (m). Being a muggle (having no magical ability) is dominant (M).</vt:lpstr>
      <vt:lpstr>Being a wizard or witch (having magical abilities) is recessive (m). Being a muggle (having no magical ability) is dominant (M).</vt:lpstr>
      <vt:lpstr>Being a wizard or witch (having magical abilities) is recessive (m). Being a muggle (having no magical ability) is dominant (M).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Punnett Square Practice</dc:title>
  <dc:creator>Jennifer Snyder</dc:creator>
  <cp:lastModifiedBy>Howard County Administrator</cp:lastModifiedBy>
  <cp:revision>28</cp:revision>
  <dcterms:created xsi:type="dcterms:W3CDTF">2014-04-08T12:53:30Z</dcterms:created>
  <dcterms:modified xsi:type="dcterms:W3CDTF">2014-04-08T13:29:04Z</dcterms:modified>
</cp:coreProperties>
</file>